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0" r:id="rId2"/>
  </p:sldMasterIdLst>
  <p:notesMasterIdLst>
    <p:notesMasterId r:id="rId23"/>
  </p:notesMasterIdLst>
  <p:handoutMasterIdLst>
    <p:handoutMasterId r:id="rId24"/>
  </p:handoutMasterIdLst>
  <p:sldIdLst>
    <p:sldId id="256" r:id="rId3"/>
    <p:sldId id="259" r:id="rId4"/>
    <p:sldId id="261" r:id="rId5"/>
    <p:sldId id="287" r:id="rId6"/>
    <p:sldId id="262" r:id="rId7"/>
    <p:sldId id="263" r:id="rId8"/>
    <p:sldId id="264" r:id="rId9"/>
    <p:sldId id="265" r:id="rId10"/>
    <p:sldId id="285" r:id="rId11"/>
    <p:sldId id="275" r:id="rId12"/>
    <p:sldId id="288" r:id="rId13"/>
    <p:sldId id="282" r:id="rId14"/>
    <p:sldId id="289" r:id="rId15"/>
    <p:sldId id="274" r:id="rId16"/>
    <p:sldId id="290" r:id="rId17"/>
    <p:sldId id="291" r:id="rId18"/>
    <p:sldId id="292" r:id="rId19"/>
    <p:sldId id="293" r:id="rId20"/>
    <p:sldId id="294" r:id="rId21"/>
    <p:sldId id="278" r:id="rId22"/>
  </p:sldIdLst>
  <p:sldSz cx="9144000" cy="6858000" type="screen4x3"/>
  <p:notesSz cx="6858000" cy="9144000"/>
  <p:defaultTextStyle>
    <a:defPPr>
      <a:defRPr lang="es-E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422C16"/>
    <a:srgbClr val="0C788E"/>
    <a:srgbClr val="025198"/>
    <a:srgbClr val="000099"/>
    <a:srgbClr val="1C1C1C"/>
    <a:srgbClr val="3366FF"/>
    <a:srgbClr val="990000"/>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575" autoAdjust="0"/>
    <p:restoredTop sz="27208" autoAdjust="0"/>
  </p:normalViewPr>
  <p:slideViewPr>
    <p:cSldViewPr>
      <p:cViewPr varScale="1">
        <p:scale>
          <a:sx n="10" d="100"/>
          <a:sy n="10" d="100"/>
        </p:scale>
        <p:origin x="2672" y="24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 /><Relationship Id="rId13" Type="http://schemas.openxmlformats.org/officeDocument/2006/relationships/slide" Target="slides/slide11.xml" /><Relationship Id="rId18" Type="http://schemas.openxmlformats.org/officeDocument/2006/relationships/slide" Target="slides/slide16.xml" /><Relationship Id="rId26" Type="http://schemas.openxmlformats.org/officeDocument/2006/relationships/viewProps" Target="viewProps.xml" /><Relationship Id="rId3" Type="http://schemas.openxmlformats.org/officeDocument/2006/relationships/slide" Target="slides/slide1.xml" /><Relationship Id="rId21" Type="http://schemas.openxmlformats.org/officeDocument/2006/relationships/slide" Target="slides/slide19.xml" /><Relationship Id="rId7" Type="http://schemas.openxmlformats.org/officeDocument/2006/relationships/slide" Target="slides/slide5.xml" /><Relationship Id="rId12" Type="http://schemas.openxmlformats.org/officeDocument/2006/relationships/slide" Target="slides/slide10.xml" /><Relationship Id="rId17" Type="http://schemas.openxmlformats.org/officeDocument/2006/relationships/slide" Target="slides/slide15.xml" /><Relationship Id="rId25" Type="http://schemas.openxmlformats.org/officeDocument/2006/relationships/presProps" Target="presProps.xml" /><Relationship Id="rId2" Type="http://schemas.openxmlformats.org/officeDocument/2006/relationships/slideMaster" Target="slideMasters/slideMaster2.xml" /><Relationship Id="rId16" Type="http://schemas.openxmlformats.org/officeDocument/2006/relationships/slide" Target="slides/slide14.xml" /><Relationship Id="rId20" Type="http://schemas.openxmlformats.org/officeDocument/2006/relationships/slide" Target="slides/slide18.xml" /><Relationship Id="rId1" Type="http://schemas.openxmlformats.org/officeDocument/2006/relationships/slideMaster" Target="slideMasters/slideMaster1.xml" /><Relationship Id="rId6" Type="http://schemas.openxmlformats.org/officeDocument/2006/relationships/slide" Target="slides/slide4.xml" /><Relationship Id="rId11" Type="http://schemas.openxmlformats.org/officeDocument/2006/relationships/slide" Target="slides/slide9.xml" /><Relationship Id="rId24" Type="http://schemas.openxmlformats.org/officeDocument/2006/relationships/handoutMaster" Target="handoutMasters/handoutMaster1.xml" /><Relationship Id="rId5" Type="http://schemas.openxmlformats.org/officeDocument/2006/relationships/slide" Target="slides/slide3.xml" /><Relationship Id="rId15" Type="http://schemas.openxmlformats.org/officeDocument/2006/relationships/slide" Target="slides/slide13.xml" /><Relationship Id="rId23" Type="http://schemas.openxmlformats.org/officeDocument/2006/relationships/notesMaster" Target="notesMasters/notesMaster1.xml" /><Relationship Id="rId28" Type="http://schemas.openxmlformats.org/officeDocument/2006/relationships/tableStyles" Target="tableStyles.xml" /><Relationship Id="rId10" Type="http://schemas.openxmlformats.org/officeDocument/2006/relationships/slide" Target="slides/slide8.xml" /><Relationship Id="rId19" Type="http://schemas.openxmlformats.org/officeDocument/2006/relationships/slide" Target="slides/slide17.xml" /><Relationship Id="rId4" Type="http://schemas.openxmlformats.org/officeDocument/2006/relationships/slide" Target="slides/slide2.xml" /><Relationship Id="rId9" Type="http://schemas.openxmlformats.org/officeDocument/2006/relationships/slide" Target="slides/slide7.xml" /><Relationship Id="rId14" Type="http://schemas.openxmlformats.org/officeDocument/2006/relationships/slide" Target="slides/slide12.xml" /><Relationship Id="rId22" Type="http://schemas.openxmlformats.org/officeDocument/2006/relationships/slide" Target="slides/slide20.xml" /><Relationship Id="rId27" Type="http://schemas.openxmlformats.org/officeDocument/2006/relationships/theme" Target="theme/theme1.xml" /></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E518564-2010-465C-BCEF-4FA64615EBF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eaLnBrk="1" hangingPunct="1">
              <a:defRPr sz="1200"/>
            </a:lvl1pPr>
          </a:lstStyle>
          <a:p>
            <a:pPr>
              <a:defRPr/>
            </a:pPr>
            <a:endParaRPr lang="en-GB"/>
          </a:p>
        </p:txBody>
      </p:sp>
      <p:sp>
        <p:nvSpPr>
          <p:cNvPr id="3" name="Date Placeholder 2">
            <a:extLst>
              <a:ext uri="{FF2B5EF4-FFF2-40B4-BE49-F238E27FC236}">
                <a16:creationId xmlns:a16="http://schemas.microsoft.com/office/drawing/2014/main" id="{962298CE-C2BD-4A86-81DF-041244257D7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eaLnBrk="1" hangingPunct="1">
              <a:defRPr sz="1200" smtClean="0"/>
            </a:lvl1pPr>
          </a:lstStyle>
          <a:p>
            <a:pPr>
              <a:defRPr/>
            </a:pPr>
            <a:fld id="{5BEE6FF6-A42E-42B0-96E2-E14627708C0A}" type="datetimeFigureOut">
              <a:rPr lang="en-GB"/>
              <a:pPr>
                <a:defRPr/>
              </a:pPr>
              <a:t>30/03/2025</a:t>
            </a:fld>
            <a:endParaRPr lang="en-GB"/>
          </a:p>
        </p:txBody>
      </p:sp>
      <p:sp>
        <p:nvSpPr>
          <p:cNvPr id="4" name="Footer Placeholder 3">
            <a:extLst>
              <a:ext uri="{FF2B5EF4-FFF2-40B4-BE49-F238E27FC236}">
                <a16:creationId xmlns:a16="http://schemas.microsoft.com/office/drawing/2014/main" id="{C9193598-7C45-4544-B348-53F7DCE4ED9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eaLnBrk="1" hangingPunct="1">
              <a:defRPr sz="1200"/>
            </a:lvl1pPr>
          </a:lstStyle>
          <a:p>
            <a:pPr>
              <a:defRPr/>
            </a:pPr>
            <a:r>
              <a:rPr lang="en-GB"/>
              <a:t>TCF's DNA - Part 2</a:t>
            </a:r>
          </a:p>
        </p:txBody>
      </p:sp>
      <p:sp>
        <p:nvSpPr>
          <p:cNvPr id="5" name="Slide Number Placeholder 4">
            <a:extLst>
              <a:ext uri="{FF2B5EF4-FFF2-40B4-BE49-F238E27FC236}">
                <a16:creationId xmlns:a16="http://schemas.microsoft.com/office/drawing/2014/main" id="{D21A162E-1773-4AFC-A19D-BF5A974468F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eaLnBrk="1" hangingPunct="1">
              <a:defRPr sz="1200" smtClean="0"/>
            </a:lvl1pPr>
          </a:lstStyle>
          <a:p>
            <a:pPr>
              <a:defRPr/>
            </a:pPr>
            <a:fld id="{D7F30416-1873-4AB6-B47D-649924B8015C}" type="slidenum">
              <a:rPr lang="en-GB"/>
              <a:pPr>
                <a:defRPr/>
              </a:pPr>
              <a:t>‹#›</a:t>
            </a:fld>
            <a:endParaRPr lang="en-GB"/>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C533864-8B9A-48DF-AE5D-4E321417CD9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eaLnBrk="1" hangingPunct="1">
              <a:defRPr sz="1200"/>
            </a:lvl1pPr>
          </a:lstStyle>
          <a:p>
            <a:pPr>
              <a:defRPr/>
            </a:pPr>
            <a:endParaRPr lang="en-GB"/>
          </a:p>
        </p:txBody>
      </p:sp>
      <p:sp>
        <p:nvSpPr>
          <p:cNvPr id="3" name="Date Placeholder 2">
            <a:extLst>
              <a:ext uri="{FF2B5EF4-FFF2-40B4-BE49-F238E27FC236}">
                <a16:creationId xmlns:a16="http://schemas.microsoft.com/office/drawing/2014/main" id="{19E6E8B8-8252-4FAB-9821-003216229B52}"/>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eaLnBrk="1" hangingPunct="1">
              <a:defRPr sz="1200" smtClean="0"/>
            </a:lvl1pPr>
          </a:lstStyle>
          <a:p>
            <a:pPr>
              <a:defRPr/>
            </a:pPr>
            <a:fld id="{A3EC6406-DCC1-45FA-94DA-C4735C4C56B1}" type="datetimeFigureOut">
              <a:rPr lang="en-GB"/>
              <a:pPr>
                <a:defRPr/>
              </a:pPr>
              <a:t>30/03/2025</a:t>
            </a:fld>
            <a:endParaRPr lang="en-GB"/>
          </a:p>
        </p:txBody>
      </p:sp>
      <p:sp>
        <p:nvSpPr>
          <p:cNvPr id="4" name="Slide Image Placeholder 3">
            <a:extLst>
              <a:ext uri="{FF2B5EF4-FFF2-40B4-BE49-F238E27FC236}">
                <a16:creationId xmlns:a16="http://schemas.microsoft.com/office/drawing/2014/main" id="{6FC01A47-59A2-41A9-AE89-9AE317D79ABD}"/>
              </a:ext>
            </a:extLst>
          </p:cNvPr>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a:extLst>
              <a:ext uri="{FF2B5EF4-FFF2-40B4-BE49-F238E27FC236}">
                <a16:creationId xmlns:a16="http://schemas.microsoft.com/office/drawing/2014/main" id="{AFC4C5F4-BB8F-4647-B0DA-5ED6424FA38B}"/>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a:extLst>
              <a:ext uri="{FF2B5EF4-FFF2-40B4-BE49-F238E27FC236}">
                <a16:creationId xmlns:a16="http://schemas.microsoft.com/office/drawing/2014/main" id="{DB484FFB-1A21-45FF-AEF6-58A47406BB89}"/>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hangingPunct="1">
              <a:defRPr sz="1200"/>
            </a:lvl1pPr>
          </a:lstStyle>
          <a:p>
            <a:pPr>
              <a:defRPr/>
            </a:pPr>
            <a:r>
              <a:rPr lang="en-GB"/>
              <a:t>TCF's DNA - Part 2</a:t>
            </a:r>
          </a:p>
        </p:txBody>
      </p:sp>
      <p:sp>
        <p:nvSpPr>
          <p:cNvPr id="7" name="Slide Number Placeholder 6">
            <a:extLst>
              <a:ext uri="{FF2B5EF4-FFF2-40B4-BE49-F238E27FC236}">
                <a16:creationId xmlns:a16="http://schemas.microsoft.com/office/drawing/2014/main" id="{246A2EB0-6CE6-4A8A-840E-B63509434478}"/>
              </a:ext>
            </a:extLst>
          </p:cNvPr>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eaLnBrk="1" hangingPunct="1">
              <a:defRPr sz="1200" smtClean="0"/>
            </a:lvl1pPr>
          </a:lstStyle>
          <a:p>
            <a:pPr>
              <a:defRPr/>
            </a:pPr>
            <a:fld id="{59757EC9-0E2A-42E2-8201-A821D01DC547}" type="slidenum">
              <a:rPr lang="en-GB"/>
              <a:pPr>
                <a:defRPr/>
              </a:pPr>
              <a:t>‹#›</a:t>
            </a:fld>
            <a:endParaRPr lang="en-GB"/>
          </a:p>
        </p:txBody>
      </p:sp>
    </p:spTree>
  </p:cSld>
  <p:clrMap bg1="lt1" tx1="dk1" bg2="lt2" tx2="dk2" accent1="accent1" accent2="accent2" accent3="accent3" accent4="accent4" accent5="accent5" accent6="accent6" hlink="hlink" folHlink="folHlink"/>
  <p:hf hdr="0" dt="0"/>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 /><Relationship Id="rId1" Type="http://schemas.openxmlformats.org/officeDocument/2006/relationships/notesMaster" Target="../notesMasters/notesMaster1.xml" /></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 /><Relationship Id="rId1" Type="http://schemas.openxmlformats.org/officeDocument/2006/relationships/notesMaster" Target="../notesMasters/notesMaster1.xml" /></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 /><Relationship Id="rId1" Type="http://schemas.openxmlformats.org/officeDocument/2006/relationships/notesMaster" Target="../notesMasters/notesMaster1.xml" /></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 /><Relationship Id="rId1" Type="http://schemas.openxmlformats.org/officeDocument/2006/relationships/notesMaster" Target="../notesMasters/notesMaster1.xml" /></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 /><Relationship Id="rId1" Type="http://schemas.openxmlformats.org/officeDocument/2006/relationships/notesMaster" Target="../notesMasters/notesMaster1.xml" /></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 /><Relationship Id="rId1" Type="http://schemas.openxmlformats.org/officeDocument/2006/relationships/notesMaster" Target="../notesMasters/notesMaster1.xml" /></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 /><Relationship Id="rId1" Type="http://schemas.openxmlformats.org/officeDocument/2006/relationships/notesMaster" Target="../notesMasters/notesMaster1.xml" /></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 /><Relationship Id="rId1" Type="http://schemas.openxmlformats.org/officeDocument/2006/relationships/notesMaster" Target="../notesMasters/notesMaster1.xml" /></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 /><Relationship Id="rId1" Type="http://schemas.openxmlformats.org/officeDocument/2006/relationships/notesMaster" Target="../notesMasters/notesMaster1.xml" /></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 /><Relationship Id="rId1" Type="http://schemas.openxmlformats.org/officeDocument/2006/relationships/notesMaster" Target="../notesMasters/notesMaster1.xml" /></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 /><Relationship Id="rId1" Type="http://schemas.openxmlformats.org/officeDocument/2006/relationships/notesMaster" Target="../notesMasters/notesMaster1.xml" /></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 /><Relationship Id="rId1" Type="http://schemas.openxmlformats.org/officeDocument/2006/relationships/notesMaster" Target="../notesMasters/notesMaster1.xml" /></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 /><Relationship Id="rId1" Type="http://schemas.openxmlformats.org/officeDocument/2006/relationships/notesMaster" Target="../notesMasters/notesMaster1.xml" /></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 /><Relationship Id="rId1" Type="http://schemas.openxmlformats.org/officeDocument/2006/relationships/notesMaster" Target="../notesMasters/notesMaster1.xml" /></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 /><Relationship Id="rId1" Type="http://schemas.openxmlformats.org/officeDocument/2006/relationships/notesMaster" Target="../notesMasters/notesMaster1.xml" /></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 /><Relationship Id="rId1" Type="http://schemas.openxmlformats.org/officeDocument/2006/relationships/notesMaster" Target="../notesMasters/notesMaster1.xml" /></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 /><Relationship Id="rId1" Type="http://schemas.openxmlformats.org/officeDocument/2006/relationships/notesMaster" Target="../notesMasters/notesMaster1.xml" /></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 /><Relationship Id="rId1" Type="http://schemas.openxmlformats.org/officeDocument/2006/relationships/notesMaster" Target="../notesMasters/notesMaster1.xml" /></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37C3A3D9-DE88-4BC2-A55B-A3387CE5EC1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3AC96900-4405-44BA-B603-436ED3368BCD}"/>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GB" altLang="en-US" dirty="0"/>
          </a:p>
        </p:txBody>
      </p:sp>
      <p:sp>
        <p:nvSpPr>
          <p:cNvPr id="17412" name="Footer Placeholder 3">
            <a:extLst>
              <a:ext uri="{FF2B5EF4-FFF2-40B4-BE49-F238E27FC236}">
                <a16:creationId xmlns:a16="http://schemas.microsoft.com/office/drawing/2014/main" id="{A796F17E-93BE-4412-B5F0-68EED035D474}"/>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a:solidFill>
                  <a:srgbClr val="000000"/>
                </a:solidFill>
              </a:rPr>
              <a:t>TCF's DNA - Part 2</a:t>
            </a:r>
          </a:p>
        </p:txBody>
      </p:sp>
      <p:sp>
        <p:nvSpPr>
          <p:cNvPr id="17413" name="Slide Number Placeholder 4">
            <a:extLst>
              <a:ext uri="{FF2B5EF4-FFF2-40B4-BE49-F238E27FC236}">
                <a16:creationId xmlns:a16="http://schemas.microsoft.com/office/drawing/2014/main" id="{8F83E876-754B-4621-809A-B02FEDC6F87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0B069AD-4B7A-4E3F-8212-F1AC71531070}" type="slidenum">
              <a:rPr lang="en-GB" altLang="en-US">
                <a:solidFill>
                  <a:srgbClr val="000000"/>
                </a:solidFill>
              </a:rPr>
              <a:pPr/>
              <a:t>1</a:t>
            </a:fld>
            <a:endParaRPr lang="en-GB" altLang="en-US">
              <a:solidFill>
                <a:srgbClr val="000000"/>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a:extLst>
              <a:ext uri="{FF2B5EF4-FFF2-40B4-BE49-F238E27FC236}">
                <a16:creationId xmlns:a16="http://schemas.microsoft.com/office/drawing/2014/main" id="{4576D13B-0D7B-4575-A835-5964C2E917FF}"/>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a:extLst>
              <a:ext uri="{FF2B5EF4-FFF2-40B4-BE49-F238E27FC236}">
                <a16:creationId xmlns:a16="http://schemas.microsoft.com/office/drawing/2014/main" id="{803242CB-DB84-4ECD-AA10-9BAA501E0D82}"/>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r>
              <a:rPr lang="en-GB" altLang="en-US" sz="1400" b="1" dirty="0"/>
              <a:t>An expectation that we </a:t>
            </a:r>
            <a:r>
              <a:rPr lang="en-GB" altLang="en-US" sz="1400" b="1" i="1" dirty="0"/>
              <a:t>all</a:t>
            </a:r>
            <a:r>
              <a:rPr lang="en-GB" altLang="en-US" sz="1400" b="1" dirty="0"/>
              <a:t> can, </a:t>
            </a:r>
            <a:r>
              <a:rPr lang="en-GB" altLang="en-US" sz="1400" b="1" i="1" dirty="0"/>
              <a:t>should</a:t>
            </a:r>
            <a:r>
              <a:rPr lang="en-GB" altLang="en-US" sz="1400" b="1" dirty="0"/>
              <a:t> and </a:t>
            </a:r>
            <a:r>
              <a:rPr lang="en-GB" altLang="en-US" sz="1400" b="1" i="1" dirty="0"/>
              <a:t>must</a:t>
            </a:r>
            <a:r>
              <a:rPr lang="en-GB" altLang="en-US" sz="1400" b="1" dirty="0"/>
              <a:t> hear the voice of the Holy Spirit within us – this expectation has always been part of TCF’s DNA.  </a:t>
            </a:r>
          </a:p>
          <a:p>
            <a:pPr marL="171450" indent="-171450">
              <a:spcBef>
                <a:spcPct val="0"/>
              </a:spcBef>
              <a:buFontTx/>
              <a:buChar char="•"/>
            </a:pPr>
            <a:endParaRPr lang="en-GB" altLang="en-US" sz="1400" b="1" dirty="0"/>
          </a:p>
          <a:p>
            <a:pPr marL="171450" indent="-171450">
              <a:spcBef>
                <a:spcPct val="0"/>
              </a:spcBef>
              <a:buFontTx/>
              <a:buChar char="•"/>
            </a:pPr>
            <a:r>
              <a:rPr lang="en-GB" altLang="en-US" sz="1400" b="1" dirty="0"/>
              <a:t>We can see from the Galatians 5 verses that the main way we avoid falling into sin is to follow the Spirit of God in us.  We always have a choice!  It you had a good, mature Christian friend who literally spent 24 hours a day with you, speaking godly words of advice all the time and warning you about potential slip-ups, it would be very hard to sin, wouldn’t it!  Well, we do!  He is called the Holy Spirit, and he lives inside us.</a:t>
            </a:r>
          </a:p>
          <a:p>
            <a:pPr marL="171450" indent="-171450">
              <a:spcBef>
                <a:spcPct val="0"/>
              </a:spcBef>
              <a:buFontTx/>
              <a:buChar char="•"/>
            </a:pPr>
            <a:endParaRPr lang="en-GB" altLang="en-US" sz="1400" b="1" dirty="0"/>
          </a:p>
          <a:p>
            <a:pPr marL="171450" indent="-171450">
              <a:spcBef>
                <a:spcPct val="0"/>
              </a:spcBef>
              <a:buFontTx/>
              <a:buChar char="•"/>
            </a:pPr>
            <a:r>
              <a:rPr lang="en-GB" altLang="en-US" sz="1400" b="1" dirty="0"/>
              <a:t>The Romans verse is part of a larger passage that gives us our identity…</a:t>
            </a:r>
          </a:p>
          <a:p>
            <a:pPr marL="171450" indent="-171450">
              <a:spcBef>
                <a:spcPct val="0"/>
              </a:spcBef>
              <a:buFontTx/>
              <a:buChar char="•"/>
            </a:pPr>
            <a:endParaRPr lang="en-GB" altLang="en-US" sz="1400" b="1" dirty="0"/>
          </a:p>
        </p:txBody>
      </p:sp>
      <p:sp>
        <p:nvSpPr>
          <p:cNvPr id="47108" name="Footer Placeholder 3">
            <a:extLst>
              <a:ext uri="{FF2B5EF4-FFF2-40B4-BE49-F238E27FC236}">
                <a16:creationId xmlns:a16="http://schemas.microsoft.com/office/drawing/2014/main" id="{E16C33B2-75B7-4CD9-AFAD-D0C9CD8A0C0A}"/>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a:t>TCF's DNA - Part 2</a:t>
            </a:r>
          </a:p>
        </p:txBody>
      </p:sp>
      <p:sp>
        <p:nvSpPr>
          <p:cNvPr id="47109" name="Slide Number Placeholder 4">
            <a:extLst>
              <a:ext uri="{FF2B5EF4-FFF2-40B4-BE49-F238E27FC236}">
                <a16:creationId xmlns:a16="http://schemas.microsoft.com/office/drawing/2014/main" id="{EFCBAE67-CE6C-4F49-BF29-94F0CF16EF33}"/>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1AB278F-9A7E-4D3E-85A1-5A663F5BFB67}" type="slidenum">
              <a:rPr lang="en-GB" altLang="en-US"/>
              <a:pPr/>
              <a:t>10</a:t>
            </a:fld>
            <a:endParaRPr lang="en-GB"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4C0DE9-2F84-EC4E-4718-5C027A46D858}"/>
            </a:ext>
          </a:extLst>
        </p:cNvPr>
        <p:cNvGrpSpPr/>
        <p:nvPr/>
      </p:nvGrpSpPr>
      <p:grpSpPr>
        <a:xfrm>
          <a:off x="0" y="0"/>
          <a:ext cx="0" cy="0"/>
          <a:chOff x="0" y="0"/>
          <a:chExt cx="0" cy="0"/>
        </a:xfrm>
      </p:grpSpPr>
      <p:sp>
        <p:nvSpPr>
          <p:cNvPr id="47106" name="Slide Image Placeholder 1">
            <a:extLst>
              <a:ext uri="{FF2B5EF4-FFF2-40B4-BE49-F238E27FC236}">
                <a16:creationId xmlns:a16="http://schemas.microsoft.com/office/drawing/2014/main" id="{EC142528-A9CF-07D4-C184-0E8735765A9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a:extLst>
              <a:ext uri="{FF2B5EF4-FFF2-40B4-BE49-F238E27FC236}">
                <a16:creationId xmlns:a16="http://schemas.microsoft.com/office/drawing/2014/main" id="{5E59011F-7A9A-F3CE-B0FD-D716595DFA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r>
              <a:rPr lang="en-GB" altLang="en-US" sz="1400" b="1" dirty="0"/>
              <a:t>What defines a child of God is that we are led primarily by the Spirit of God.  </a:t>
            </a:r>
          </a:p>
          <a:p>
            <a:pPr marL="171450" indent="-171450">
              <a:spcBef>
                <a:spcPct val="0"/>
              </a:spcBef>
              <a:buFontTx/>
              <a:buChar char="•"/>
            </a:pPr>
            <a:endParaRPr lang="en-GB" altLang="en-US" sz="1400" b="1" dirty="0"/>
          </a:p>
          <a:p>
            <a:pPr marL="171450" indent="-171450">
              <a:spcBef>
                <a:spcPct val="0"/>
              </a:spcBef>
              <a:buFontTx/>
              <a:buChar char="•"/>
            </a:pPr>
            <a:r>
              <a:rPr lang="en-GB" altLang="en-US" sz="1400" b="1" i="1" dirty="0"/>
              <a:t>Romans 8:9-10,14-16 NIrV.  But you are not ruled by the power of sin.  Instead, the Holy Spirit rules over you.  This is true if the Spirit of God lives in you.  Anyone who does not have the Spirit of Christ does not belong to Christ.  If Christ lives in you, you will live.  Though your body will die because of sin, the Spirit gives you life.  The Spirit does this because you have been made right with God.  </a:t>
            </a:r>
            <a:r>
              <a:rPr lang="en-GB" altLang="en-US" sz="1400" b="1" i="1" dirty="0">
                <a:solidFill>
                  <a:srgbClr val="FF0000"/>
                </a:solidFill>
              </a:rPr>
              <a:t>Those who are led by the Spirit of God are children of God. </a:t>
            </a:r>
            <a:r>
              <a:rPr lang="en-GB" altLang="en-US" sz="1400" b="1" i="1" dirty="0"/>
              <a:t> The Spirit you received doesn't make you slaves.  Otherwise you would live in fear again.  Instead, the Holy Spirit you received made you God's adopted child. </a:t>
            </a:r>
          </a:p>
          <a:p>
            <a:pPr marL="0" indent="0">
              <a:spcBef>
                <a:spcPct val="0"/>
              </a:spcBef>
              <a:buFontTx/>
              <a:buNone/>
            </a:pPr>
            <a:r>
              <a:rPr lang="en-GB" altLang="en-US" sz="1400" b="1" dirty="0"/>
              <a:t> </a:t>
            </a:r>
          </a:p>
          <a:p>
            <a:pPr marL="171450" indent="-171450">
              <a:spcBef>
                <a:spcPct val="0"/>
              </a:spcBef>
              <a:buFontTx/>
              <a:buChar char="•"/>
            </a:pPr>
            <a:r>
              <a:rPr lang="en-GB" altLang="en-US" sz="1400" b="1" dirty="0"/>
              <a:t>So, we are </a:t>
            </a:r>
            <a:r>
              <a:rPr lang="en-GB" altLang="en-US" sz="1400" b="1" i="1" dirty="0"/>
              <a:t>not</a:t>
            </a:r>
            <a:r>
              <a:rPr lang="en-GB" altLang="en-US" sz="1400" b="1" dirty="0"/>
              <a:t> primarily a ‘people of the book’ like the Jews or the Muslims – getting 100% of our guidance from the Bible.  We are primarily created in Christ </a:t>
            </a:r>
            <a:r>
              <a:rPr lang="en-GB" altLang="en-US" sz="1400" b="1" i="1" dirty="0"/>
              <a:t>to be led by the Holy Spirit </a:t>
            </a:r>
            <a:r>
              <a:rPr lang="en-GB" altLang="en-US" sz="1400" b="1" dirty="0"/>
              <a:t>– day to day, minute by minute and year by year.  </a:t>
            </a:r>
          </a:p>
          <a:p>
            <a:pPr marL="171450" indent="-171450">
              <a:spcBef>
                <a:spcPct val="0"/>
              </a:spcBef>
              <a:buFontTx/>
              <a:buChar char="•"/>
            </a:pPr>
            <a:endParaRPr lang="en-GB" altLang="en-US" sz="1400" b="1" dirty="0"/>
          </a:p>
          <a:p>
            <a:pPr marL="171450" indent="-171450">
              <a:spcBef>
                <a:spcPct val="0"/>
              </a:spcBef>
              <a:buFontTx/>
              <a:buChar char="•"/>
            </a:pPr>
            <a:r>
              <a:rPr lang="en-GB" altLang="en-US" sz="1400" b="1" dirty="0"/>
              <a:t>For most of Christian history, the majority of believers have not had access to their own copy of the Bible.  Yet they have </a:t>
            </a:r>
            <a:r>
              <a:rPr lang="en-GB" altLang="en-US" sz="1400" b="1" i="1" dirty="0"/>
              <a:t>more </a:t>
            </a:r>
            <a:r>
              <a:rPr lang="en-GB" altLang="en-US" sz="1400" b="1" dirty="0"/>
              <a:t>than survived – and have spread the gospel to every continent on earth.  Of course we must read, study and meditate on the bible as much as we can – but this is in </a:t>
            </a:r>
            <a:r>
              <a:rPr lang="en-GB" altLang="en-US" sz="1400" b="1" i="1" dirty="0"/>
              <a:t>parallel</a:t>
            </a:r>
            <a:r>
              <a:rPr lang="en-GB" altLang="en-US" sz="1400" b="1" dirty="0"/>
              <a:t> to hearing the Spirit’s voice for ourselves.  Of course, we value and treasure the prophetic giftings in our churches, but these are </a:t>
            </a:r>
            <a:r>
              <a:rPr lang="en-GB" altLang="en-US" sz="1400" b="1" i="1" dirty="0"/>
              <a:t>not</a:t>
            </a:r>
            <a:r>
              <a:rPr lang="en-GB" altLang="en-US" sz="1400" b="1" dirty="0"/>
              <a:t> a substitute for God speaking to us individually and as churches.  That is why we have ‘Seeking God’ meetings every month.</a:t>
            </a:r>
          </a:p>
          <a:p>
            <a:pPr marL="0" indent="0">
              <a:spcBef>
                <a:spcPct val="0"/>
              </a:spcBef>
              <a:buFontTx/>
              <a:buNone/>
            </a:pPr>
            <a:endParaRPr lang="en-GB" altLang="en-US" sz="1400" b="1" dirty="0"/>
          </a:p>
          <a:p>
            <a:pPr marL="171450" indent="-171450">
              <a:spcBef>
                <a:spcPct val="0"/>
              </a:spcBef>
              <a:buFontTx/>
              <a:buChar char="•"/>
            </a:pPr>
            <a:r>
              <a:rPr lang="en-GB" altLang="en-US" sz="1400" b="1" dirty="0"/>
              <a:t>Leaders must expect to hear from God as their main method of steering the church.  We set ourselves up to listen and then to obey.</a:t>
            </a:r>
          </a:p>
          <a:p>
            <a:pPr marL="171450" indent="-171450">
              <a:spcBef>
                <a:spcPct val="0"/>
              </a:spcBef>
              <a:buFontTx/>
              <a:buChar char="•"/>
            </a:pPr>
            <a:endParaRPr lang="en-GB" altLang="en-US" sz="1400" b="1" dirty="0"/>
          </a:p>
          <a:p>
            <a:pPr marL="171450" indent="-171450">
              <a:spcBef>
                <a:spcPct val="0"/>
              </a:spcBef>
              <a:buFontTx/>
              <a:buChar char="•"/>
            </a:pPr>
            <a:r>
              <a:rPr lang="en-GB" altLang="en-US" sz="1400" b="1" dirty="0"/>
              <a:t>For all of us: are we ready and willing to hear the voice of God – and do we give Him </a:t>
            </a:r>
            <a:r>
              <a:rPr lang="en-GB" altLang="en-US" sz="1400" b="1" i="1" dirty="0"/>
              <a:t>time </a:t>
            </a:r>
            <a:r>
              <a:rPr lang="en-GB" altLang="en-US" sz="1400" b="1" i="0" dirty="0"/>
              <a:t>in our lives to do this?</a:t>
            </a:r>
            <a:endParaRPr lang="en-GB" altLang="en-US" sz="1400" b="1" dirty="0"/>
          </a:p>
        </p:txBody>
      </p:sp>
      <p:sp>
        <p:nvSpPr>
          <p:cNvPr id="47108" name="Footer Placeholder 3">
            <a:extLst>
              <a:ext uri="{FF2B5EF4-FFF2-40B4-BE49-F238E27FC236}">
                <a16:creationId xmlns:a16="http://schemas.microsoft.com/office/drawing/2014/main" id="{87119D76-88A0-77FA-1145-D181C4491DA2}"/>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a:t>TCF's DNA - Part 2</a:t>
            </a:r>
          </a:p>
        </p:txBody>
      </p:sp>
      <p:sp>
        <p:nvSpPr>
          <p:cNvPr id="47109" name="Slide Number Placeholder 4">
            <a:extLst>
              <a:ext uri="{FF2B5EF4-FFF2-40B4-BE49-F238E27FC236}">
                <a16:creationId xmlns:a16="http://schemas.microsoft.com/office/drawing/2014/main" id="{5CE18E2C-4DBD-A455-BEC2-F49E646008F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1AB278F-9A7E-4D3E-85A1-5A663F5BFB67}" type="slidenum">
              <a:rPr lang="en-GB" altLang="en-US"/>
              <a:pPr/>
              <a:t>11</a:t>
            </a:fld>
            <a:endParaRPr lang="en-GB" altLang="en-US"/>
          </a:p>
        </p:txBody>
      </p:sp>
    </p:spTree>
    <p:extLst>
      <p:ext uri="{BB962C8B-B14F-4D97-AF65-F5344CB8AC3E}">
        <p14:creationId xmlns:p14="http://schemas.microsoft.com/office/powerpoint/2010/main" val="33004352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98234065-62A4-4EF9-90A6-2BFA52325581}"/>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31A81897-746C-47F8-8436-ED6C61A702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285750" indent="-285750">
              <a:spcBef>
                <a:spcPct val="0"/>
              </a:spcBef>
              <a:buFont typeface="Arial" panose="020B0604020202020204" pitchFamily="34" charset="0"/>
              <a:buChar char="•"/>
            </a:pPr>
            <a:r>
              <a:rPr lang="en-GB" altLang="en-US" sz="1400" b="1" i="0" dirty="0"/>
              <a:t>Nevertheless…   Jesus was a great student of the Scriptures, and he treasured them all as the Word of His Father to us.  On the three specific occasions that we know that Jesus was tempted to sin by the devil, he repelled these temptations with a verse of the Bible.  The Word of God has great power if we use it correctly.  And in order to use it properly, we need to know it really well.  A life’s work!</a:t>
            </a:r>
          </a:p>
          <a:p>
            <a:pPr marL="285750" indent="-285750">
              <a:spcBef>
                <a:spcPct val="0"/>
              </a:spcBef>
              <a:buFont typeface="Arial" panose="020B0604020202020204" pitchFamily="34" charset="0"/>
              <a:buChar char="•"/>
            </a:pPr>
            <a:endParaRPr lang="en-GB" altLang="en-US" sz="1400" b="1" i="0" dirty="0"/>
          </a:p>
          <a:p>
            <a:pPr marL="285750" indent="-285750">
              <a:spcBef>
                <a:spcPct val="0"/>
              </a:spcBef>
              <a:buFont typeface="Arial" panose="020B0604020202020204" pitchFamily="34" charset="0"/>
              <a:buChar char="•"/>
            </a:pPr>
            <a:r>
              <a:rPr lang="en-GB" altLang="en-US" sz="1400" b="1" i="0" dirty="0"/>
              <a:t>The Bible makes </a:t>
            </a:r>
            <a:r>
              <a:rPr lang="en-GB" altLang="en-US" sz="1400" b="1" i="1" dirty="0"/>
              <a:t>no </a:t>
            </a:r>
            <a:r>
              <a:rPr lang="en-GB" altLang="en-US" sz="1400" b="1" i="0" dirty="0"/>
              <a:t>distinction between Old- and New- Testaments (so why do we?)  It’s all the revelation of God.  There is New Covenant teaching in Genesis to Malachi and there are Old Covenant references in Matthew to Revelation.  It is erroneous to pick a section of the bible that </a:t>
            </a:r>
            <a:r>
              <a:rPr lang="en-GB" altLang="en-US" sz="1400" b="1" i="1" dirty="0"/>
              <a:t>we </a:t>
            </a:r>
            <a:r>
              <a:rPr lang="en-GB" altLang="en-US" sz="1400" b="1" i="0" dirty="0"/>
              <a:t>like best and stick to reading only that!  The scriptures are a balanced diet – so </a:t>
            </a:r>
            <a:r>
              <a:rPr lang="en-GB" altLang="en-US" sz="1400" b="1" i="1" dirty="0"/>
              <a:t>don’t</a:t>
            </a:r>
            <a:r>
              <a:rPr lang="en-GB" altLang="en-US" sz="1400" b="1" i="0" dirty="0"/>
              <a:t> restrict yourself to baked beans on toast!</a:t>
            </a:r>
          </a:p>
          <a:p>
            <a:pPr marL="285750" indent="-285750">
              <a:spcBef>
                <a:spcPct val="0"/>
              </a:spcBef>
              <a:buFont typeface="Arial" panose="020B0604020202020204" pitchFamily="34" charset="0"/>
              <a:buChar char="•"/>
            </a:pPr>
            <a:endParaRPr lang="en-GB" altLang="en-US" sz="1400" b="1" i="0" dirty="0"/>
          </a:p>
          <a:p>
            <a:pPr marL="285750" indent="-285750">
              <a:spcBef>
                <a:spcPct val="0"/>
              </a:spcBef>
              <a:buFont typeface="Arial" panose="020B0604020202020204" pitchFamily="34" charset="0"/>
              <a:buChar char="•"/>
            </a:pPr>
            <a:r>
              <a:rPr lang="en-GB" altLang="en-US" sz="1400" b="1" i="0" dirty="0"/>
              <a:t>“All Scripture” is inspired.  Let’s read it </a:t>
            </a:r>
            <a:r>
              <a:rPr lang="en-GB" altLang="en-US" sz="1400" b="1" i="1" dirty="0"/>
              <a:t>all </a:t>
            </a:r>
            <a:r>
              <a:rPr lang="en-GB" altLang="en-US" sz="1400" b="1" i="0" dirty="0"/>
              <a:t>then.  Let’s allow it to permeate into our hearts and wills as well as our minds.  Expect to be challenged and changed by it.  Probably most guidance comes to us as the Holy Spirit </a:t>
            </a:r>
            <a:r>
              <a:rPr lang="en-GB" altLang="en-US" sz="1400" b="1" i="1" dirty="0"/>
              <a:t>uses </a:t>
            </a:r>
            <a:r>
              <a:rPr lang="en-GB" altLang="en-US" sz="1400" b="1" i="0" dirty="0"/>
              <a:t>the scriptures.  He is their Author, after all!  And if you want to practise listening to the Holy Spirit, then reading what he has </a:t>
            </a:r>
            <a:r>
              <a:rPr lang="en-GB" altLang="en-US" sz="1400" b="1" i="1" dirty="0"/>
              <a:t>already </a:t>
            </a:r>
            <a:r>
              <a:rPr lang="en-GB" altLang="en-US" sz="1400" b="1" i="0" dirty="0"/>
              <a:t>said is a good way to ‘tune in’ to his gentle voice in your heart.</a:t>
            </a:r>
          </a:p>
          <a:p>
            <a:pPr marL="285750" indent="-285750">
              <a:spcBef>
                <a:spcPct val="0"/>
              </a:spcBef>
              <a:buFont typeface="Arial" panose="020B0604020202020204" pitchFamily="34" charset="0"/>
              <a:buChar char="•"/>
            </a:pPr>
            <a:endParaRPr lang="en-GB" altLang="en-US" sz="1400" b="1" i="0" dirty="0"/>
          </a:p>
          <a:p>
            <a:pPr marL="285750" indent="-285750">
              <a:spcBef>
                <a:spcPct val="0"/>
              </a:spcBef>
              <a:buFont typeface="Arial" panose="020B0604020202020204" pitchFamily="34" charset="0"/>
              <a:buChar char="•"/>
            </a:pPr>
            <a:r>
              <a:rPr lang="en-GB" altLang="en-US" sz="1400" b="1" i="0" dirty="0"/>
              <a:t>The scriptures also tell what living like Jesus is really like.  He modelled that lifestyle.  We then see how the early church put his teachings into practice.  We understand the very nature and character of God.  We read timeless prophetic words and wisdom for living effectively.  Finally, we understand Israel’s mistakes and are better placed to avoid repeating them!</a:t>
            </a:r>
          </a:p>
          <a:p>
            <a:pPr marL="285750" indent="-285750">
              <a:spcBef>
                <a:spcPct val="0"/>
              </a:spcBef>
              <a:buFont typeface="Arial" panose="020B0604020202020204" pitchFamily="34" charset="0"/>
              <a:buChar char="•"/>
            </a:pPr>
            <a:endParaRPr lang="en-GB" altLang="en-US" sz="1400" b="1" i="0" dirty="0"/>
          </a:p>
          <a:p>
            <a:pPr marL="285750" indent="-285750">
              <a:spcBef>
                <a:spcPct val="0"/>
              </a:spcBef>
              <a:buFont typeface="Arial" panose="020B0604020202020204" pitchFamily="34" charset="0"/>
              <a:buChar char="•"/>
            </a:pPr>
            <a:r>
              <a:rPr lang="en-GB" altLang="en-US" sz="1400" b="1" i="0" dirty="0"/>
              <a:t>All effective believers read it daily whenever they can – and usually the whole bible in each year.  On average, 1 chapter of NT, 3 chapters of OT and a portion of Psalms or Proverbs.  </a:t>
            </a:r>
            <a:r>
              <a:rPr lang="en-GB" altLang="en-US" sz="1400" b="1" i="1" dirty="0"/>
              <a:t>Don’t</a:t>
            </a:r>
            <a:r>
              <a:rPr lang="en-GB" altLang="en-US" sz="1400" b="1" i="0" dirty="0"/>
              <a:t> begin at Genesis and end the year with Revelation.  Better to mix up the NT, the OT and the Wisdom literature with some of each daily.  The ‘Big Picture’ reading plan is taken from the NIV Bible In One Year, and then adds my daily notes – if you subscribe by email - that some people find helpful.  If you have a better plan than this, then go for it!  But </a:t>
            </a:r>
            <a:r>
              <a:rPr lang="en-GB" altLang="en-US" sz="1400" b="1" i="1" dirty="0"/>
              <a:t>do</a:t>
            </a:r>
            <a:r>
              <a:rPr lang="en-GB" altLang="en-US" sz="1400" b="1" i="0" dirty="0"/>
              <a:t> have a plan.</a:t>
            </a:r>
          </a:p>
        </p:txBody>
      </p:sp>
      <p:sp>
        <p:nvSpPr>
          <p:cNvPr id="33796" name="Footer Placeholder 3">
            <a:extLst>
              <a:ext uri="{FF2B5EF4-FFF2-40B4-BE49-F238E27FC236}">
                <a16:creationId xmlns:a16="http://schemas.microsoft.com/office/drawing/2014/main" id="{E78F9DCC-B847-4E38-88F8-4B172787813C}"/>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a:t>TCF's DNA - Part 2</a:t>
            </a:r>
          </a:p>
        </p:txBody>
      </p:sp>
      <p:sp>
        <p:nvSpPr>
          <p:cNvPr id="33797" name="Slide Number Placeholder 4">
            <a:extLst>
              <a:ext uri="{FF2B5EF4-FFF2-40B4-BE49-F238E27FC236}">
                <a16:creationId xmlns:a16="http://schemas.microsoft.com/office/drawing/2014/main" id="{1C863A39-DB66-4C8E-AF76-FF0681F7AE4F}"/>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7206D84-06B8-4CEF-9912-9A0128D0DEE2}" type="slidenum">
              <a:rPr lang="en-GB" altLang="en-US"/>
              <a:pPr/>
              <a:t>12</a:t>
            </a:fld>
            <a:endParaRPr lang="en-GB" altLang="en-US"/>
          </a:p>
        </p:txBody>
      </p:sp>
    </p:spTree>
    <p:extLst>
      <p:ext uri="{BB962C8B-B14F-4D97-AF65-F5344CB8AC3E}">
        <p14:creationId xmlns:p14="http://schemas.microsoft.com/office/powerpoint/2010/main" val="40577829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9BA799-5271-FC30-BFA3-AB0F73DED483}"/>
            </a:ext>
          </a:extLst>
        </p:cNvPr>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A7DB6AA2-0505-9DAB-86BC-C57320EFFB2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35F6DB1B-A5A8-4024-234C-E206D62128E0}"/>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285750" indent="-285750">
              <a:spcBef>
                <a:spcPct val="0"/>
              </a:spcBef>
              <a:buFont typeface="Arial" panose="020B0604020202020204" pitchFamily="34" charset="0"/>
              <a:buChar char="•"/>
            </a:pPr>
            <a:r>
              <a:rPr lang="en-GB" altLang="en-US" sz="1400" b="1" i="0" dirty="0">
                <a:latin typeface="+mn-lt"/>
              </a:rPr>
              <a:t>If you know the Bible well, then the Holy Spirit in you will often bring to mind a key verse of scripture as a prophetic word for you or for someone.  I would say that around 70% of prophetic words from God come in this way.   Often God will not say something brand new but will underline something He has already said – or even re-purpose a scripture with a new interpretation specifically for you or me.</a:t>
            </a:r>
          </a:p>
          <a:p>
            <a:pPr marL="285750" indent="-285750">
              <a:spcBef>
                <a:spcPct val="0"/>
              </a:spcBef>
              <a:buFont typeface="Arial" panose="020B0604020202020204" pitchFamily="34" charset="0"/>
              <a:buChar char="•"/>
            </a:pPr>
            <a:endParaRPr lang="en-GB" altLang="en-US" sz="1400" b="1" i="0" dirty="0">
              <a:latin typeface="+mn-lt"/>
            </a:endParaRPr>
          </a:p>
          <a:p>
            <a:pPr marL="285750" indent="-285750">
              <a:spcBef>
                <a:spcPct val="0"/>
              </a:spcBef>
              <a:buFont typeface="Arial" panose="020B0604020202020204" pitchFamily="34" charset="0"/>
              <a:buChar char="•"/>
            </a:pPr>
            <a:r>
              <a:rPr lang="en-GB" altLang="en-US" sz="1400" b="1" i="0" dirty="0">
                <a:latin typeface="+mn-lt"/>
              </a:rPr>
              <a:t>The above is a partial quote from Isaiah 61:1-2.  Jesus missed out the end of verse 2: </a:t>
            </a:r>
            <a:r>
              <a:rPr lang="en-GB" altLang="en-US" sz="1400" b="1" i="1" dirty="0">
                <a:latin typeface="+mn-lt"/>
              </a:rPr>
              <a:t>“… the day of vengeance of our God”.  </a:t>
            </a:r>
            <a:r>
              <a:rPr lang="en-GB" altLang="en-US" sz="1400" b="1" i="0" dirty="0">
                <a:latin typeface="+mn-lt"/>
              </a:rPr>
              <a:t>The rest was being fulfilled in Jesus’ first ministry on earth, the ‘Day of Vengeance’ will be fulfilled when he returns!</a:t>
            </a:r>
            <a:r>
              <a:rPr lang="en-GB" altLang="en-US" sz="1400" b="1" i="1" dirty="0">
                <a:latin typeface="+mn-lt"/>
              </a:rPr>
              <a:t>  </a:t>
            </a:r>
          </a:p>
          <a:p>
            <a:pPr marL="285750" indent="-285750">
              <a:spcBef>
                <a:spcPct val="0"/>
              </a:spcBef>
              <a:buFont typeface="Arial" panose="020B0604020202020204" pitchFamily="34" charset="0"/>
              <a:buChar char="•"/>
            </a:pPr>
            <a:endParaRPr lang="en-GB" altLang="en-US" sz="1400" b="1" i="0" dirty="0">
              <a:latin typeface="+mn-lt"/>
            </a:endParaRPr>
          </a:p>
          <a:p>
            <a:pPr marL="0" indent="0">
              <a:spcBef>
                <a:spcPct val="0"/>
              </a:spcBef>
              <a:buFontTx/>
              <a:buNone/>
            </a:pPr>
            <a:endParaRPr lang="en-GB" altLang="en-US" sz="1400" b="1" i="0" dirty="0">
              <a:latin typeface="+mn-lt"/>
            </a:endParaRPr>
          </a:p>
        </p:txBody>
      </p:sp>
      <p:sp>
        <p:nvSpPr>
          <p:cNvPr id="33796" name="Footer Placeholder 3">
            <a:extLst>
              <a:ext uri="{FF2B5EF4-FFF2-40B4-BE49-F238E27FC236}">
                <a16:creationId xmlns:a16="http://schemas.microsoft.com/office/drawing/2014/main" id="{B0E1E974-CF7B-A7AB-FD1D-017AAD76F08B}"/>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a:t>TCF's DNA - Part 2</a:t>
            </a:r>
          </a:p>
        </p:txBody>
      </p:sp>
      <p:sp>
        <p:nvSpPr>
          <p:cNvPr id="33797" name="Slide Number Placeholder 4">
            <a:extLst>
              <a:ext uri="{FF2B5EF4-FFF2-40B4-BE49-F238E27FC236}">
                <a16:creationId xmlns:a16="http://schemas.microsoft.com/office/drawing/2014/main" id="{76F617C8-7788-891B-1BD7-25FC3A016A9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7206D84-06B8-4CEF-9912-9A0128D0DEE2}" type="slidenum">
              <a:rPr lang="en-GB" altLang="en-US"/>
              <a:pPr/>
              <a:t>13</a:t>
            </a:fld>
            <a:endParaRPr lang="en-GB" altLang="en-US"/>
          </a:p>
        </p:txBody>
      </p:sp>
    </p:spTree>
    <p:extLst>
      <p:ext uri="{BB962C8B-B14F-4D97-AF65-F5344CB8AC3E}">
        <p14:creationId xmlns:p14="http://schemas.microsoft.com/office/powerpoint/2010/main" val="34337428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a:extLst>
              <a:ext uri="{FF2B5EF4-FFF2-40B4-BE49-F238E27FC236}">
                <a16:creationId xmlns:a16="http://schemas.microsoft.com/office/drawing/2014/main" id="{F7AB3842-9335-4BF4-86CD-376699C8152A}"/>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a:extLst>
              <a:ext uri="{FF2B5EF4-FFF2-40B4-BE49-F238E27FC236}">
                <a16:creationId xmlns:a16="http://schemas.microsoft.com/office/drawing/2014/main" id="{46DFC9B8-562D-49EA-80C5-AB2EDB24FE1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r>
              <a:rPr lang="en-GB" altLang="en-US" sz="1400" b="1" dirty="0"/>
              <a:t>When we use the term ‘Body Ministry’, we mean members of the church – the Body of Christ – bringing revelation and encouragement to one another; this can occur </a:t>
            </a:r>
            <a:r>
              <a:rPr lang="en-GB" altLang="en-US" sz="1400" b="1" i="1" dirty="0"/>
              <a:t>in </a:t>
            </a:r>
            <a:r>
              <a:rPr lang="en-GB" altLang="en-US" sz="1400" b="1" i="0" dirty="0"/>
              <a:t>meetings or </a:t>
            </a:r>
            <a:r>
              <a:rPr lang="en-GB" altLang="en-US" sz="1400" b="1" i="1" dirty="0"/>
              <a:t>outside </a:t>
            </a:r>
            <a:r>
              <a:rPr lang="en-GB" altLang="en-US" sz="1400" b="1" i="0" dirty="0"/>
              <a:t>of them.  Each of us is unique and specially gifted by the Holy Spirit to build the others up in their faith.</a:t>
            </a:r>
            <a:endParaRPr lang="en-GB" altLang="en-US" sz="1400" b="1" dirty="0"/>
          </a:p>
          <a:p>
            <a:pPr marL="171450" indent="-171450">
              <a:spcBef>
                <a:spcPct val="0"/>
              </a:spcBef>
              <a:buFontTx/>
              <a:buChar char="•"/>
            </a:pPr>
            <a:endParaRPr lang="en-GB" altLang="en-US" sz="1400" b="1" dirty="0"/>
          </a:p>
          <a:p>
            <a:pPr marL="171450" indent="-171450">
              <a:spcBef>
                <a:spcPct val="0"/>
              </a:spcBef>
              <a:buFontTx/>
              <a:buChar char="•"/>
            </a:pPr>
            <a:r>
              <a:rPr lang="en-GB" altLang="en-US" sz="1400" b="1" dirty="0"/>
              <a:t>Paul illustrates this principle by using the human body itself with its limbs and organs. We are MEMBERS of the ONE body that is called Christ; and he is specifically our head!  The term ‘Membership’ – which we use in so many ways in today’s world – is derived entirely from the Christian doctrine of being part of Christ.</a:t>
            </a:r>
          </a:p>
          <a:p>
            <a:pPr marL="0" indent="0">
              <a:spcBef>
                <a:spcPct val="0"/>
              </a:spcBef>
              <a:buFontTx/>
              <a:buNone/>
            </a:pPr>
            <a:endParaRPr lang="en-GB" altLang="en-US" sz="1400" b="1" dirty="0"/>
          </a:p>
          <a:p>
            <a:pPr marL="171450" indent="-171450">
              <a:spcBef>
                <a:spcPct val="0"/>
              </a:spcBef>
              <a:buFontTx/>
              <a:buChar char="•"/>
            </a:pPr>
            <a:r>
              <a:rPr lang="en-GB" altLang="en-US" sz="1400" b="1" dirty="0"/>
              <a:t>Paul then shows us that, logically, not only is our diversity God’s power for unity in Christ’s Body, but it also means that each one of us is INDISPENSIBLE.  No-one is more important or less important than anyone else. If any individual, through selfishness or through poor self-esteem, denies the rest of the membership the benefit of his/her presence and gifting, then the entire Body is that much poorer. </a:t>
            </a:r>
          </a:p>
          <a:p>
            <a:pPr marL="0" indent="0">
              <a:spcBef>
                <a:spcPct val="0"/>
              </a:spcBef>
              <a:buFontTx/>
              <a:buNone/>
            </a:pPr>
            <a:endParaRPr lang="en-GB" altLang="en-US" sz="1400" b="1" dirty="0"/>
          </a:p>
          <a:p>
            <a:pPr marL="171450" indent="-171450">
              <a:spcBef>
                <a:spcPct val="0"/>
              </a:spcBef>
              <a:buFontTx/>
              <a:buChar char="•"/>
            </a:pPr>
            <a:r>
              <a:rPr lang="en-GB" altLang="en-US" sz="1400" b="1" dirty="0"/>
              <a:t>Our actions when we are together, should be to work out those gifts and ministries, in order to build up the Body of Christ – not to show off!</a:t>
            </a:r>
          </a:p>
          <a:p>
            <a:pPr marL="171450" indent="-171450">
              <a:spcBef>
                <a:spcPct val="0"/>
              </a:spcBef>
              <a:buFontTx/>
              <a:buChar char="•"/>
            </a:pPr>
            <a:endParaRPr lang="en-GB" altLang="en-US" sz="1400" b="1" dirty="0"/>
          </a:p>
          <a:p>
            <a:pPr marL="171450" indent="-171450">
              <a:spcBef>
                <a:spcPct val="0"/>
              </a:spcBef>
              <a:buFontTx/>
              <a:buChar char="•"/>
            </a:pPr>
            <a:endParaRPr lang="en-GB" altLang="en-US" sz="1400" b="1" dirty="0"/>
          </a:p>
        </p:txBody>
      </p:sp>
      <p:sp>
        <p:nvSpPr>
          <p:cNvPr id="45060" name="Footer Placeholder 3">
            <a:extLst>
              <a:ext uri="{FF2B5EF4-FFF2-40B4-BE49-F238E27FC236}">
                <a16:creationId xmlns:a16="http://schemas.microsoft.com/office/drawing/2014/main" id="{82743D50-40A3-4654-BAC6-243FD1D9AED5}"/>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a:t>TCF's DNA - Part 2</a:t>
            </a:r>
          </a:p>
        </p:txBody>
      </p:sp>
      <p:sp>
        <p:nvSpPr>
          <p:cNvPr id="45061" name="Slide Number Placeholder 4">
            <a:extLst>
              <a:ext uri="{FF2B5EF4-FFF2-40B4-BE49-F238E27FC236}">
                <a16:creationId xmlns:a16="http://schemas.microsoft.com/office/drawing/2014/main" id="{EF4BA4B0-FCC3-4581-B0A3-88419483E08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C3A51F9-97E1-4139-9EBB-5BE63D2D8FB8}" type="slidenum">
              <a:rPr lang="en-GB" altLang="en-US"/>
              <a:pPr/>
              <a:t>14</a:t>
            </a:fld>
            <a:endParaRPr lang="en-GB"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405C15-94A9-5EA0-F635-66FCFD6FD95B}"/>
            </a:ext>
          </a:extLst>
        </p:cNvPr>
        <p:cNvGrpSpPr/>
        <p:nvPr/>
      </p:nvGrpSpPr>
      <p:grpSpPr>
        <a:xfrm>
          <a:off x="0" y="0"/>
          <a:ext cx="0" cy="0"/>
          <a:chOff x="0" y="0"/>
          <a:chExt cx="0" cy="0"/>
        </a:xfrm>
      </p:grpSpPr>
      <p:sp>
        <p:nvSpPr>
          <p:cNvPr id="45058" name="Slide Image Placeholder 1">
            <a:extLst>
              <a:ext uri="{FF2B5EF4-FFF2-40B4-BE49-F238E27FC236}">
                <a16:creationId xmlns:a16="http://schemas.microsoft.com/office/drawing/2014/main" id="{254DFA64-3307-BCCE-EFFE-2EAFE12B1C61}"/>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a:extLst>
              <a:ext uri="{FF2B5EF4-FFF2-40B4-BE49-F238E27FC236}">
                <a16:creationId xmlns:a16="http://schemas.microsoft.com/office/drawing/2014/main" id="{F7024D5F-8724-6A98-C300-1BE19FF40E37}"/>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r>
              <a:rPr lang="en-GB" altLang="en-US" sz="1400" b="1" dirty="0"/>
              <a:t>If we look at these gifts, some are to do with revealing information from Heaven to one another.  Which ones?</a:t>
            </a:r>
          </a:p>
          <a:p>
            <a:pPr marL="171450" indent="-171450">
              <a:spcBef>
                <a:spcPct val="0"/>
              </a:spcBef>
              <a:buFontTx/>
              <a:buChar char="•"/>
            </a:pPr>
            <a:endParaRPr lang="en-GB" altLang="en-US" sz="1400" b="1" dirty="0"/>
          </a:p>
          <a:p>
            <a:pPr marL="285750" indent="-285750">
              <a:spcBef>
                <a:spcPct val="0"/>
              </a:spcBef>
              <a:buFont typeface="Arial" panose="020B0604020202020204" pitchFamily="34" charset="0"/>
              <a:buChar char="•"/>
            </a:pPr>
            <a:endParaRPr lang="en-GB" altLang="en-US" sz="1400" b="1" dirty="0"/>
          </a:p>
          <a:p>
            <a:pPr marL="171450" indent="-171450">
              <a:spcBef>
                <a:spcPct val="0"/>
              </a:spcBef>
              <a:buFontTx/>
              <a:buChar char="•"/>
            </a:pPr>
            <a:endParaRPr lang="en-GB" altLang="en-US" sz="1400" b="1" dirty="0"/>
          </a:p>
          <a:p>
            <a:pPr marL="171450" indent="-171450">
              <a:spcBef>
                <a:spcPct val="0"/>
              </a:spcBef>
              <a:buFontTx/>
              <a:buChar char="•"/>
            </a:pPr>
            <a:endParaRPr lang="en-GB" altLang="en-US" sz="1400" b="1" dirty="0"/>
          </a:p>
        </p:txBody>
      </p:sp>
      <p:sp>
        <p:nvSpPr>
          <p:cNvPr id="45060" name="Footer Placeholder 3">
            <a:extLst>
              <a:ext uri="{FF2B5EF4-FFF2-40B4-BE49-F238E27FC236}">
                <a16:creationId xmlns:a16="http://schemas.microsoft.com/office/drawing/2014/main" id="{630D0B4C-214B-F893-6493-7E325E18C96E}"/>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a:t>TCF's DNA - Part 2</a:t>
            </a:r>
          </a:p>
        </p:txBody>
      </p:sp>
      <p:sp>
        <p:nvSpPr>
          <p:cNvPr id="45061" name="Slide Number Placeholder 4">
            <a:extLst>
              <a:ext uri="{FF2B5EF4-FFF2-40B4-BE49-F238E27FC236}">
                <a16:creationId xmlns:a16="http://schemas.microsoft.com/office/drawing/2014/main" id="{410155D9-CA76-2749-37EA-742D0008C1A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C3A51F9-97E1-4139-9EBB-5BE63D2D8FB8}" type="slidenum">
              <a:rPr lang="en-GB" altLang="en-US"/>
              <a:pPr/>
              <a:t>15</a:t>
            </a:fld>
            <a:endParaRPr lang="en-GB" altLang="en-US"/>
          </a:p>
        </p:txBody>
      </p:sp>
    </p:spTree>
    <p:extLst>
      <p:ext uri="{BB962C8B-B14F-4D97-AF65-F5344CB8AC3E}">
        <p14:creationId xmlns:p14="http://schemas.microsoft.com/office/powerpoint/2010/main" val="37418757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947131-DD40-3A96-26C8-CD9BFD93DACE}"/>
            </a:ext>
          </a:extLst>
        </p:cNvPr>
        <p:cNvGrpSpPr/>
        <p:nvPr/>
      </p:nvGrpSpPr>
      <p:grpSpPr>
        <a:xfrm>
          <a:off x="0" y="0"/>
          <a:ext cx="0" cy="0"/>
          <a:chOff x="0" y="0"/>
          <a:chExt cx="0" cy="0"/>
        </a:xfrm>
      </p:grpSpPr>
      <p:sp>
        <p:nvSpPr>
          <p:cNvPr id="45058" name="Slide Image Placeholder 1">
            <a:extLst>
              <a:ext uri="{FF2B5EF4-FFF2-40B4-BE49-F238E27FC236}">
                <a16:creationId xmlns:a16="http://schemas.microsoft.com/office/drawing/2014/main" id="{9D5F29A8-5E49-C3FA-C05E-1E9534DCAA7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a:extLst>
              <a:ext uri="{FF2B5EF4-FFF2-40B4-BE49-F238E27FC236}">
                <a16:creationId xmlns:a16="http://schemas.microsoft.com/office/drawing/2014/main" id="{313C04F0-404F-AE4B-8482-245467892FA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r>
              <a:rPr lang="en-GB" altLang="en-US" sz="1400" b="1" dirty="0"/>
              <a:t>Message of Wisdom</a:t>
            </a:r>
          </a:p>
          <a:p>
            <a:pPr marL="171450" indent="-171450">
              <a:spcBef>
                <a:spcPct val="0"/>
              </a:spcBef>
              <a:buFontTx/>
              <a:buChar char="•"/>
            </a:pPr>
            <a:r>
              <a:rPr lang="en-GB" altLang="en-US" sz="1400" b="1" dirty="0"/>
              <a:t>Message of Knowledge</a:t>
            </a:r>
          </a:p>
          <a:p>
            <a:pPr marL="171450" indent="-171450">
              <a:spcBef>
                <a:spcPct val="0"/>
              </a:spcBef>
              <a:buFontTx/>
              <a:buChar char="•"/>
            </a:pPr>
            <a:r>
              <a:rPr lang="en-GB" altLang="en-US" sz="1400" b="1" dirty="0"/>
              <a:t>Prophecy</a:t>
            </a:r>
          </a:p>
          <a:p>
            <a:pPr marL="171450" indent="-171450">
              <a:spcBef>
                <a:spcPct val="0"/>
              </a:spcBef>
              <a:buFontTx/>
              <a:buChar char="•"/>
            </a:pPr>
            <a:r>
              <a:rPr lang="en-GB" altLang="en-US" sz="1400" b="1" dirty="0"/>
              <a:t>Distinguishing between spirits</a:t>
            </a:r>
          </a:p>
          <a:p>
            <a:pPr marL="171450" indent="-171450">
              <a:spcBef>
                <a:spcPct val="0"/>
              </a:spcBef>
              <a:buFontTx/>
              <a:buChar char="•"/>
            </a:pPr>
            <a:r>
              <a:rPr lang="en-GB" altLang="en-US" sz="1400" b="1" dirty="0"/>
              <a:t>Speaking in different kinds of tongues</a:t>
            </a:r>
          </a:p>
          <a:p>
            <a:pPr marL="171450" marR="0" lvl="0" indent="-171450" algn="l" defTabSz="914400" rtl="0" eaLnBrk="1" fontAlgn="base" latinLnBrk="0" hangingPunct="1">
              <a:lnSpc>
                <a:spcPct val="100000"/>
              </a:lnSpc>
              <a:spcBef>
                <a:spcPct val="0"/>
              </a:spcBef>
              <a:spcAft>
                <a:spcPct val="0"/>
              </a:spcAft>
              <a:buClrTx/>
              <a:buSzTx/>
              <a:buFontTx/>
              <a:buChar char="•"/>
              <a:tabLst/>
              <a:defRPr/>
            </a:pPr>
            <a:r>
              <a:rPr lang="en-GB" altLang="en-US" sz="1400" b="1" dirty="0"/>
              <a:t>Interpretation of tongues</a:t>
            </a:r>
          </a:p>
          <a:p>
            <a:pPr marL="0" indent="0">
              <a:spcBef>
                <a:spcPct val="0"/>
              </a:spcBef>
              <a:buFontTx/>
              <a:buNone/>
            </a:pPr>
            <a:endParaRPr lang="en-GB" altLang="en-US" sz="1400" b="1" dirty="0"/>
          </a:p>
          <a:p>
            <a:pPr marL="171450" indent="-171450">
              <a:spcBef>
                <a:spcPct val="0"/>
              </a:spcBef>
              <a:buFontTx/>
              <a:buChar char="•"/>
            </a:pPr>
            <a:r>
              <a:rPr lang="en-GB" altLang="en-US" sz="1400" b="1" dirty="0"/>
              <a:t>There are also gifts listed in Romans chapter 12, including ‘Teaching’.</a:t>
            </a:r>
          </a:p>
          <a:p>
            <a:pPr marL="171450" indent="-171450">
              <a:spcBef>
                <a:spcPct val="0"/>
              </a:spcBef>
              <a:buFontTx/>
              <a:buChar char="•"/>
            </a:pPr>
            <a:endParaRPr lang="en-GB" altLang="en-US" sz="1400" b="1" dirty="0"/>
          </a:p>
          <a:p>
            <a:pPr marL="171450" indent="-171450">
              <a:spcBef>
                <a:spcPct val="0"/>
              </a:spcBef>
              <a:buFontTx/>
              <a:buChar char="•"/>
            </a:pPr>
            <a:endParaRPr lang="en-GB" altLang="en-US" sz="1400" b="1" dirty="0"/>
          </a:p>
          <a:p>
            <a:pPr marL="285750" indent="-285750">
              <a:spcBef>
                <a:spcPct val="0"/>
              </a:spcBef>
              <a:buFont typeface="Arial" panose="020B0604020202020204" pitchFamily="34" charset="0"/>
              <a:buChar char="•"/>
            </a:pPr>
            <a:endParaRPr lang="en-GB" altLang="en-US" sz="1400" b="1" dirty="0"/>
          </a:p>
          <a:p>
            <a:pPr marL="171450" indent="-171450">
              <a:spcBef>
                <a:spcPct val="0"/>
              </a:spcBef>
              <a:buFontTx/>
              <a:buChar char="•"/>
            </a:pPr>
            <a:endParaRPr lang="en-GB" altLang="en-US" sz="1400" b="1" dirty="0"/>
          </a:p>
          <a:p>
            <a:pPr marL="171450" indent="-171450">
              <a:spcBef>
                <a:spcPct val="0"/>
              </a:spcBef>
              <a:buFontTx/>
              <a:buChar char="•"/>
            </a:pPr>
            <a:endParaRPr lang="en-GB" altLang="en-US" sz="1400" b="1" dirty="0"/>
          </a:p>
        </p:txBody>
      </p:sp>
      <p:sp>
        <p:nvSpPr>
          <p:cNvPr id="45060" name="Footer Placeholder 3">
            <a:extLst>
              <a:ext uri="{FF2B5EF4-FFF2-40B4-BE49-F238E27FC236}">
                <a16:creationId xmlns:a16="http://schemas.microsoft.com/office/drawing/2014/main" id="{7523530E-A588-D072-138D-CE742ECB57B8}"/>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a:t>TCF's DNA - Part 2</a:t>
            </a:r>
          </a:p>
        </p:txBody>
      </p:sp>
      <p:sp>
        <p:nvSpPr>
          <p:cNvPr id="45061" name="Slide Number Placeholder 4">
            <a:extLst>
              <a:ext uri="{FF2B5EF4-FFF2-40B4-BE49-F238E27FC236}">
                <a16:creationId xmlns:a16="http://schemas.microsoft.com/office/drawing/2014/main" id="{1BDE3F0A-20C0-9531-4A6A-3EC9EB68B01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C3A51F9-97E1-4139-9EBB-5BE63D2D8FB8}" type="slidenum">
              <a:rPr lang="en-GB" altLang="en-US"/>
              <a:pPr/>
              <a:t>16</a:t>
            </a:fld>
            <a:endParaRPr lang="en-GB" altLang="en-US"/>
          </a:p>
        </p:txBody>
      </p:sp>
    </p:spTree>
    <p:extLst>
      <p:ext uri="{BB962C8B-B14F-4D97-AF65-F5344CB8AC3E}">
        <p14:creationId xmlns:p14="http://schemas.microsoft.com/office/powerpoint/2010/main" val="29688817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E0D2BD-144F-31E5-A54D-B6889664D7C9}"/>
            </a:ext>
          </a:extLst>
        </p:cNvPr>
        <p:cNvGrpSpPr/>
        <p:nvPr/>
      </p:nvGrpSpPr>
      <p:grpSpPr>
        <a:xfrm>
          <a:off x="0" y="0"/>
          <a:ext cx="0" cy="0"/>
          <a:chOff x="0" y="0"/>
          <a:chExt cx="0" cy="0"/>
        </a:xfrm>
      </p:grpSpPr>
      <p:sp>
        <p:nvSpPr>
          <p:cNvPr id="45058" name="Slide Image Placeholder 1">
            <a:extLst>
              <a:ext uri="{FF2B5EF4-FFF2-40B4-BE49-F238E27FC236}">
                <a16:creationId xmlns:a16="http://schemas.microsoft.com/office/drawing/2014/main" id="{D92CC32C-3A15-B8D7-4D66-5AB5829CE17D}"/>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a:extLst>
              <a:ext uri="{FF2B5EF4-FFF2-40B4-BE49-F238E27FC236}">
                <a16:creationId xmlns:a16="http://schemas.microsoft.com/office/drawing/2014/main" id="{44D369CF-4802-519B-9199-8FFAEC40FCFD}"/>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285750" indent="-285750">
              <a:spcBef>
                <a:spcPct val="0"/>
              </a:spcBef>
              <a:buFont typeface="Arial" panose="020B0604020202020204" pitchFamily="34" charset="0"/>
              <a:buChar char="•"/>
            </a:pPr>
            <a:r>
              <a:rPr lang="en-GB" altLang="en-US" sz="1400" b="1" i="0" dirty="0">
                <a:latin typeface="+mn-lt"/>
              </a:rPr>
              <a:t>If we do receive a prophetic word or a similar revelation, or even some teaching, from someone – then we can test it out by comparison with scripture – if we have filled our memories, our minds and our hearts with scripture first.  A good example comes from the Church at Thessalonica that Paul visited, and the next one along, in Berea.  Paul wrote in his first letter to the Thessalonians… </a:t>
            </a:r>
          </a:p>
          <a:p>
            <a:pPr marL="285750" indent="-285750">
              <a:spcBef>
                <a:spcPct val="0"/>
              </a:spcBef>
              <a:buFont typeface="Arial" panose="020B0604020202020204" pitchFamily="34" charset="0"/>
              <a:buChar char="•"/>
            </a:pPr>
            <a:endParaRPr lang="en-GB" altLang="en-US" sz="1400" b="1" i="0" dirty="0">
              <a:latin typeface="+mn-lt"/>
            </a:endParaRPr>
          </a:p>
          <a:p>
            <a:pPr marL="285750" indent="-285750">
              <a:spcBef>
                <a:spcPct val="0"/>
              </a:spcBef>
              <a:buFont typeface="Arial" panose="020B0604020202020204" pitchFamily="34" charset="0"/>
              <a:buChar char="•"/>
            </a:pPr>
            <a:r>
              <a:rPr lang="en-GB" altLang="en-US" sz="1400" b="1" i="0" dirty="0">
                <a:latin typeface="+mn-lt"/>
              </a:rPr>
              <a:t>And, of course, Jesus used scripture to test and contradict the temptations of the devil, when He was in the wilderness.  </a:t>
            </a:r>
            <a:r>
              <a:rPr lang="en-GB" altLang="en-US" sz="1400" b="1" i="1" dirty="0">
                <a:latin typeface="+mn-lt"/>
              </a:rPr>
              <a:t>“It is written…”.</a:t>
            </a:r>
          </a:p>
          <a:p>
            <a:pPr marL="285750" indent="-285750">
              <a:spcBef>
                <a:spcPct val="0"/>
              </a:spcBef>
              <a:buFont typeface="Arial" panose="020B0604020202020204" pitchFamily="34" charset="0"/>
              <a:buChar char="•"/>
            </a:pPr>
            <a:endParaRPr lang="en-GB" altLang="en-US" sz="1400" b="1" i="1" dirty="0">
              <a:latin typeface="+mn-lt"/>
            </a:endParaRPr>
          </a:p>
          <a:p>
            <a:pPr marL="285750" indent="-285750">
              <a:spcBef>
                <a:spcPct val="0"/>
              </a:spcBef>
              <a:buFont typeface="Arial" panose="020B0604020202020204" pitchFamily="34" charset="0"/>
              <a:buChar char="•"/>
            </a:pPr>
            <a:r>
              <a:rPr lang="en-GB" altLang="en-US" sz="1400" b="1" i="0" dirty="0">
                <a:latin typeface="+mn-lt"/>
              </a:rPr>
              <a:t>The most obvious thing is that since the Holy Spirit is the author of both scripture and prophecy (and other spiritual gifts) he is not going to contradict himself, is He?   So we always compare Body Ministry with scriptural truths, since scripture is perfect and reliable.</a:t>
            </a:r>
          </a:p>
        </p:txBody>
      </p:sp>
      <p:sp>
        <p:nvSpPr>
          <p:cNvPr id="45060" name="Footer Placeholder 3">
            <a:extLst>
              <a:ext uri="{FF2B5EF4-FFF2-40B4-BE49-F238E27FC236}">
                <a16:creationId xmlns:a16="http://schemas.microsoft.com/office/drawing/2014/main" id="{839B82F1-EC07-B8EF-B7F9-6986AFF19048}"/>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a:t>TCF's DNA - Part 2</a:t>
            </a:r>
          </a:p>
        </p:txBody>
      </p:sp>
      <p:sp>
        <p:nvSpPr>
          <p:cNvPr id="45061" name="Slide Number Placeholder 4">
            <a:extLst>
              <a:ext uri="{FF2B5EF4-FFF2-40B4-BE49-F238E27FC236}">
                <a16:creationId xmlns:a16="http://schemas.microsoft.com/office/drawing/2014/main" id="{DF5363A3-D033-0E67-D87A-46087D5F6B1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C3A51F9-97E1-4139-9EBB-5BE63D2D8FB8}" type="slidenum">
              <a:rPr lang="en-GB" altLang="en-US"/>
              <a:pPr/>
              <a:t>17</a:t>
            </a:fld>
            <a:endParaRPr lang="en-GB" altLang="en-US"/>
          </a:p>
        </p:txBody>
      </p:sp>
    </p:spTree>
    <p:extLst>
      <p:ext uri="{BB962C8B-B14F-4D97-AF65-F5344CB8AC3E}">
        <p14:creationId xmlns:p14="http://schemas.microsoft.com/office/powerpoint/2010/main" val="42041557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C96176-3E27-E25A-20E4-530DA85346B4}"/>
            </a:ext>
          </a:extLst>
        </p:cNvPr>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4D05E775-9FFE-D491-9955-C4908B01612A}"/>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id="{82A7D53A-D4F1-A68B-AD8C-5F8FFC3718F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r>
              <a:rPr lang="en-GB" altLang="en-US" sz="1400" b="1" dirty="0"/>
              <a:t>To summarise, then:  We have considered three aspects of our spiritual DNA that are all about how God reveals Himself to us corporately and as individuals…</a:t>
            </a:r>
          </a:p>
          <a:p>
            <a:pPr marL="171450" indent="-171450">
              <a:spcBef>
                <a:spcPct val="0"/>
              </a:spcBef>
              <a:buFontTx/>
              <a:buChar char="•"/>
            </a:pPr>
            <a:endParaRPr lang="en-GB" altLang="en-US" sz="1400" b="1" dirty="0"/>
          </a:p>
          <a:p>
            <a:pPr marL="171450" indent="-171450">
              <a:spcBef>
                <a:spcPct val="0"/>
              </a:spcBef>
              <a:buFontTx/>
              <a:buChar char="•"/>
            </a:pPr>
            <a:r>
              <a:rPr lang="en-GB" altLang="en-US" sz="1400" b="1" dirty="0"/>
              <a:t>Fundamentally, we truly believe that God wants to speak to us in our day-to-day lives and that he </a:t>
            </a:r>
            <a:r>
              <a:rPr lang="en-GB" altLang="en-US" sz="1400" b="1" i="1" dirty="0"/>
              <a:t>does </a:t>
            </a:r>
            <a:r>
              <a:rPr lang="en-GB" altLang="en-US" sz="1400" b="1" i="0" dirty="0"/>
              <a:t>speak to us.  Relationship is all about COMMUNICATION and so the same God who began a relationship with mankind in the Garden of Eden wants to restore and deepen that relationship. </a:t>
            </a:r>
          </a:p>
          <a:p>
            <a:pPr marL="171450" indent="-171450">
              <a:spcBef>
                <a:spcPct val="0"/>
              </a:spcBef>
              <a:buFontTx/>
              <a:buChar char="•"/>
            </a:pPr>
            <a:endParaRPr lang="en-GB" altLang="en-US" sz="1400" b="1" i="0" dirty="0"/>
          </a:p>
          <a:p>
            <a:pPr marL="171450" indent="-171450">
              <a:spcBef>
                <a:spcPct val="0"/>
              </a:spcBef>
              <a:buFontTx/>
              <a:buChar char="•"/>
            </a:pPr>
            <a:r>
              <a:rPr lang="en-GB" altLang="en-US" sz="1400" b="1" i="0" dirty="0"/>
              <a:t>If Jesus wants us to come to Him and learn from Him, then He fully intends to communicate with us, to reveal Himself to us day by day.  How has he made this possible?  </a:t>
            </a:r>
          </a:p>
          <a:p>
            <a:pPr marL="0" indent="0">
              <a:spcBef>
                <a:spcPct val="0"/>
              </a:spcBef>
              <a:buFontTx/>
              <a:buNone/>
            </a:pPr>
            <a:endParaRPr lang="en-GB" altLang="en-US" sz="1400" b="1" i="0" dirty="0"/>
          </a:p>
          <a:p>
            <a:pPr marL="171450" indent="-171450">
              <a:spcBef>
                <a:spcPct val="0"/>
              </a:spcBef>
              <a:buFontTx/>
              <a:buChar char="•"/>
            </a:pPr>
            <a:r>
              <a:rPr lang="en-GB" altLang="en-US" sz="1400" b="1" i="0" dirty="0"/>
              <a:t>The Holy Spirit, given to us, living in us and speaking to us, is the one tasked with revealing the words and commands of Jesus and the Father to us all – as individuals and as a church.  The Author of the Bible is within us.  God has established an eternal communication system with all his sons and daughters.  Wow!</a:t>
            </a:r>
          </a:p>
          <a:p>
            <a:pPr marL="171450" indent="-171450">
              <a:spcBef>
                <a:spcPct val="0"/>
              </a:spcBef>
              <a:buFontTx/>
              <a:buChar char="•"/>
            </a:pPr>
            <a:endParaRPr lang="en-GB" altLang="en-US" sz="1400" b="1" i="0" dirty="0"/>
          </a:p>
          <a:p>
            <a:pPr marL="171450" indent="-171450">
              <a:spcBef>
                <a:spcPct val="0"/>
              </a:spcBef>
              <a:buFontTx/>
              <a:buChar char="•"/>
            </a:pPr>
            <a:r>
              <a:rPr lang="en-GB" altLang="en-US" sz="1400" b="1" i="0" dirty="0"/>
              <a:t>Therefore, as individual children of God, and as a church, we must be intentional about hearing God in all the ways that he chooses to speak to us.  Directly through his Spirit in our hears, through his written Word, the Bible, and indirectly through other members of His Body on earth. </a:t>
            </a:r>
            <a:endParaRPr lang="en-GB" altLang="en-US" sz="1400" b="1" i="1" dirty="0"/>
          </a:p>
        </p:txBody>
      </p:sp>
      <p:sp>
        <p:nvSpPr>
          <p:cNvPr id="29700" name="Footer Placeholder 3">
            <a:extLst>
              <a:ext uri="{FF2B5EF4-FFF2-40B4-BE49-F238E27FC236}">
                <a16:creationId xmlns:a16="http://schemas.microsoft.com/office/drawing/2014/main" id="{46FA4158-7AF8-64A2-FCEB-01CC47FC2990}"/>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a:t>TCF's DNA - Part 2</a:t>
            </a:r>
          </a:p>
        </p:txBody>
      </p:sp>
      <p:sp>
        <p:nvSpPr>
          <p:cNvPr id="29701" name="Slide Number Placeholder 4">
            <a:extLst>
              <a:ext uri="{FF2B5EF4-FFF2-40B4-BE49-F238E27FC236}">
                <a16:creationId xmlns:a16="http://schemas.microsoft.com/office/drawing/2014/main" id="{4B3A18A8-FBDB-00A6-A3F4-0BB2BF2E63F6}"/>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557C586-B94B-4D43-9133-AB5E234CEB55}" type="slidenum">
              <a:rPr lang="en-GB" altLang="en-US"/>
              <a:pPr/>
              <a:t>18</a:t>
            </a:fld>
            <a:endParaRPr lang="en-GB" altLang="en-US"/>
          </a:p>
        </p:txBody>
      </p:sp>
    </p:spTree>
    <p:extLst>
      <p:ext uri="{BB962C8B-B14F-4D97-AF65-F5344CB8AC3E}">
        <p14:creationId xmlns:p14="http://schemas.microsoft.com/office/powerpoint/2010/main" val="17955810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C5CA1A-D1EC-FFF5-071D-BB76FAAFB35A}"/>
            </a:ext>
          </a:extLst>
        </p:cNvPr>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84D166A9-3345-948D-2797-9C75005D6FF6}"/>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id="{7D67C1F9-D6C9-57AF-2D7E-D33EED5D6B4C}"/>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r>
              <a:rPr lang="en-GB" altLang="en-US" sz="1400" b="1" i="0" dirty="0"/>
              <a:t>Do we spend sufficient time listening for God’ voice in our busy lives?  What could we do personally to improve this?</a:t>
            </a:r>
          </a:p>
          <a:p>
            <a:pPr marL="171450" indent="-171450">
              <a:spcBef>
                <a:spcPct val="0"/>
              </a:spcBef>
              <a:buFontTx/>
              <a:buChar char="•"/>
            </a:pPr>
            <a:endParaRPr lang="en-GB" altLang="en-US" sz="1400" b="1" i="0" dirty="0"/>
          </a:p>
          <a:p>
            <a:pPr marL="171450" indent="-171450">
              <a:spcBef>
                <a:spcPct val="0"/>
              </a:spcBef>
              <a:buFontTx/>
              <a:buChar char="•"/>
            </a:pPr>
            <a:r>
              <a:rPr lang="en-GB" altLang="en-US" sz="1400" b="1" i="0" dirty="0"/>
              <a:t>Do we have a Bible-reading plan, so that we have a ‘balanced diet’ of scripture?  How intentional are we about memorising and meditating on bible verses?</a:t>
            </a:r>
          </a:p>
          <a:p>
            <a:pPr marL="171450" indent="-171450">
              <a:spcBef>
                <a:spcPct val="0"/>
              </a:spcBef>
              <a:buFontTx/>
              <a:buChar char="•"/>
            </a:pPr>
            <a:endParaRPr lang="en-GB" altLang="en-US" sz="1400" b="1" i="0" dirty="0"/>
          </a:p>
          <a:p>
            <a:pPr marL="171450" indent="-171450">
              <a:spcBef>
                <a:spcPct val="0"/>
              </a:spcBef>
              <a:buFontTx/>
              <a:buChar char="•"/>
            </a:pPr>
            <a:r>
              <a:rPr lang="en-GB" altLang="en-US" sz="1400" b="1" i="0" dirty="0"/>
              <a:t>What is our own spiritual gift from God?  What are we doing to strengthen that gift and to make it available for the benefit of the Body of Christ?  Do I let others speak into my life?</a:t>
            </a:r>
          </a:p>
          <a:p>
            <a:pPr marL="171450" indent="-171450">
              <a:spcBef>
                <a:spcPct val="0"/>
              </a:spcBef>
              <a:buFontTx/>
              <a:buChar char="•"/>
            </a:pPr>
            <a:endParaRPr lang="en-GB" altLang="en-US" sz="1400" b="1" i="0" dirty="0"/>
          </a:p>
          <a:p>
            <a:pPr marL="171450" indent="-171450">
              <a:spcBef>
                <a:spcPct val="0"/>
              </a:spcBef>
              <a:buFontTx/>
              <a:buChar char="•"/>
            </a:pPr>
            <a:endParaRPr lang="en-GB" altLang="en-US" sz="1400" b="1" i="0" dirty="0"/>
          </a:p>
        </p:txBody>
      </p:sp>
      <p:sp>
        <p:nvSpPr>
          <p:cNvPr id="29700" name="Footer Placeholder 3">
            <a:extLst>
              <a:ext uri="{FF2B5EF4-FFF2-40B4-BE49-F238E27FC236}">
                <a16:creationId xmlns:a16="http://schemas.microsoft.com/office/drawing/2014/main" id="{6AFCEB08-7187-8F5A-EA2B-DD533D24C0A5}"/>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a:t>TCF's DNA - Part 2</a:t>
            </a:r>
          </a:p>
        </p:txBody>
      </p:sp>
      <p:sp>
        <p:nvSpPr>
          <p:cNvPr id="29701" name="Slide Number Placeholder 4">
            <a:extLst>
              <a:ext uri="{FF2B5EF4-FFF2-40B4-BE49-F238E27FC236}">
                <a16:creationId xmlns:a16="http://schemas.microsoft.com/office/drawing/2014/main" id="{3C2F4D18-36C1-8D09-C2E4-A0BB5F3EE51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557C586-B94B-4D43-9133-AB5E234CEB55}" type="slidenum">
              <a:rPr lang="en-GB" altLang="en-US"/>
              <a:pPr/>
              <a:t>19</a:t>
            </a:fld>
            <a:endParaRPr lang="en-GB" altLang="en-US"/>
          </a:p>
        </p:txBody>
      </p:sp>
    </p:spTree>
    <p:extLst>
      <p:ext uri="{BB962C8B-B14F-4D97-AF65-F5344CB8AC3E}">
        <p14:creationId xmlns:p14="http://schemas.microsoft.com/office/powerpoint/2010/main" val="17061526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CD423792-AD2D-41D6-9F34-4E66AA06B63A}"/>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82219764-3D5A-45D5-A2E1-F91A5A3BBDDF}"/>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r>
              <a:rPr lang="en-GB" altLang="en-US" sz="1400" b="1" dirty="0"/>
              <a:t>Why at these important?</a:t>
            </a:r>
          </a:p>
          <a:p>
            <a:pPr marL="171450" indent="-171450">
              <a:spcBef>
                <a:spcPct val="0"/>
              </a:spcBef>
              <a:buFontTx/>
              <a:buChar char="•"/>
            </a:pPr>
            <a:endParaRPr lang="en-GB" altLang="en-US" sz="1400" b="1" dirty="0"/>
          </a:p>
          <a:p>
            <a:pPr marL="171450" indent="-171450">
              <a:spcBef>
                <a:spcPct val="0"/>
              </a:spcBef>
              <a:buFontTx/>
              <a:buChar char="•"/>
            </a:pPr>
            <a:r>
              <a:rPr lang="en-GB" altLang="en-US" sz="1400" b="1" dirty="0"/>
              <a:t>When we grow as a church – as God has promised – we will expand into multiple congregation and local churches.  How will these congregations relate to each other?  Not as a centralised bureaucracy.  But also, not an unrelated free-for-all.  The answer is that we will be a </a:t>
            </a:r>
            <a:r>
              <a:rPr lang="en-GB" altLang="en-US" sz="1400" b="1" i="1" dirty="0"/>
              <a:t>family</a:t>
            </a:r>
            <a:r>
              <a:rPr lang="en-GB" altLang="en-US" sz="1400" b="1" dirty="0"/>
              <a:t> of churches sharing the same spiritual DNA.  Once planted, it remains forever!</a:t>
            </a:r>
          </a:p>
        </p:txBody>
      </p:sp>
      <p:sp>
        <p:nvSpPr>
          <p:cNvPr id="23556" name="Footer Placeholder 3">
            <a:extLst>
              <a:ext uri="{FF2B5EF4-FFF2-40B4-BE49-F238E27FC236}">
                <a16:creationId xmlns:a16="http://schemas.microsoft.com/office/drawing/2014/main" id="{141C331A-AC5B-4C81-B190-957971B72242}"/>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a:t>TCF's DNA - Part 2</a:t>
            </a:r>
          </a:p>
        </p:txBody>
      </p:sp>
      <p:sp>
        <p:nvSpPr>
          <p:cNvPr id="23557" name="Slide Number Placeholder 4">
            <a:extLst>
              <a:ext uri="{FF2B5EF4-FFF2-40B4-BE49-F238E27FC236}">
                <a16:creationId xmlns:a16="http://schemas.microsoft.com/office/drawing/2014/main" id="{A338F2A4-E9C5-4FCA-A692-31FEB5EB83D3}"/>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91B815E-D67A-4B7A-8267-829FE996D007}" type="slidenum">
              <a:rPr lang="en-GB" altLang="en-US"/>
              <a:pPr/>
              <a:t>2</a:t>
            </a:fld>
            <a:endParaRPr lang="en-GB"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a:extLst>
              <a:ext uri="{FF2B5EF4-FFF2-40B4-BE49-F238E27FC236}">
                <a16:creationId xmlns:a16="http://schemas.microsoft.com/office/drawing/2014/main" id="{A331C51D-AF22-4423-8069-D6AFE615A900}"/>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a:extLst>
              <a:ext uri="{FF2B5EF4-FFF2-40B4-BE49-F238E27FC236}">
                <a16:creationId xmlns:a16="http://schemas.microsoft.com/office/drawing/2014/main" id="{45D1FECB-12FB-4E53-BF5D-19ADADD09754}"/>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285750" indent="-285750">
              <a:spcBef>
                <a:spcPct val="0"/>
              </a:spcBef>
              <a:buFont typeface="Arial" panose="020B0604020202020204" pitchFamily="34" charset="0"/>
              <a:buChar char="•"/>
            </a:pPr>
            <a:r>
              <a:rPr lang="en-GB" altLang="en-US" sz="1400" b="1" dirty="0"/>
              <a:t>The things are part of TCF’s DNA.  Let’s enjoy them to the max!</a:t>
            </a:r>
          </a:p>
        </p:txBody>
      </p:sp>
      <p:sp>
        <p:nvSpPr>
          <p:cNvPr id="53252" name="Footer Placeholder 3">
            <a:extLst>
              <a:ext uri="{FF2B5EF4-FFF2-40B4-BE49-F238E27FC236}">
                <a16:creationId xmlns:a16="http://schemas.microsoft.com/office/drawing/2014/main" id="{72577B8E-C777-442C-B60D-845465DAEE35}"/>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a:solidFill>
                  <a:srgbClr val="000000"/>
                </a:solidFill>
              </a:rPr>
              <a:t>TCF's DNA - Part 2</a:t>
            </a:r>
          </a:p>
        </p:txBody>
      </p:sp>
      <p:sp>
        <p:nvSpPr>
          <p:cNvPr id="53253" name="Slide Number Placeholder 4">
            <a:extLst>
              <a:ext uri="{FF2B5EF4-FFF2-40B4-BE49-F238E27FC236}">
                <a16:creationId xmlns:a16="http://schemas.microsoft.com/office/drawing/2014/main" id="{4E57B25E-5E54-4A8B-907C-11422E3494A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BB2124B-8DE5-48AB-8E68-1F3A1F2E3B67}" type="slidenum">
              <a:rPr lang="en-GB" altLang="en-US">
                <a:solidFill>
                  <a:srgbClr val="000000"/>
                </a:solidFill>
              </a:rPr>
              <a:pPr/>
              <a:t>20</a:t>
            </a:fld>
            <a:endParaRPr lang="en-GB" altLang="en-US">
              <a:solidFill>
                <a:srgbClr val="000000"/>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001A3821-9254-4C80-AF40-EFA1691266E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E3FAB35D-1753-4CE8-A415-0401BC456530}"/>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endParaRPr lang="en-GB" altLang="en-US" sz="1400" dirty="0"/>
          </a:p>
        </p:txBody>
      </p:sp>
      <p:sp>
        <p:nvSpPr>
          <p:cNvPr id="25604" name="Footer Placeholder 3">
            <a:extLst>
              <a:ext uri="{FF2B5EF4-FFF2-40B4-BE49-F238E27FC236}">
                <a16:creationId xmlns:a16="http://schemas.microsoft.com/office/drawing/2014/main" id="{96FB3AA6-7C83-4ACF-978C-8A13200FBA49}"/>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a:t>TCF's DNA - Part 2</a:t>
            </a:r>
          </a:p>
        </p:txBody>
      </p:sp>
      <p:sp>
        <p:nvSpPr>
          <p:cNvPr id="25605" name="Slide Number Placeholder 4">
            <a:extLst>
              <a:ext uri="{FF2B5EF4-FFF2-40B4-BE49-F238E27FC236}">
                <a16:creationId xmlns:a16="http://schemas.microsoft.com/office/drawing/2014/main" id="{C144B2C9-F86B-4491-8209-19564DDB4C5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269724B-A75C-40B3-91FB-8C53DDFC5C31}" type="slidenum">
              <a:rPr lang="en-GB" altLang="en-US"/>
              <a:pPr/>
              <a:t>3</a:t>
            </a:fld>
            <a:endParaRPr lang="en-GB"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98234065-62A4-4EF9-90A6-2BFA52325581}"/>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31A81897-746C-47F8-8436-ED6C61A702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285750" indent="-285750">
              <a:spcBef>
                <a:spcPct val="0"/>
              </a:spcBef>
              <a:buFont typeface="Arial" panose="020B0604020202020204" pitchFamily="34" charset="0"/>
              <a:buChar char="•"/>
            </a:pPr>
            <a:r>
              <a:rPr lang="en-GB" altLang="en-US" sz="1400" b="1" i="0" dirty="0"/>
              <a:t>We will baptise anyone who confesses faith in Jesus Christ as Lord and Saviour.  No other criterion expected.</a:t>
            </a:r>
          </a:p>
          <a:p>
            <a:pPr marL="0" indent="0">
              <a:spcBef>
                <a:spcPct val="0"/>
              </a:spcBef>
              <a:buFont typeface="Arial" panose="020B0604020202020204" pitchFamily="34" charset="0"/>
              <a:buNone/>
            </a:pPr>
            <a:endParaRPr lang="en-GB" altLang="en-US" sz="1400" b="1" i="0" dirty="0"/>
          </a:p>
          <a:p>
            <a:pPr marL="285750" indent="-285750">
              <a:spcBef>
                <a:spcPct val="0"/>
              </a:spcBef>
              <a:buFont typeface="Arial" panose="020B0604020202020204" pitchFamily="34" charset="0"/>
              <a:buChar char="•"/>
            </a:pPr>
            <a:r>
              <a:rPr lang="en-GB" altLang="en-US" sz="1400" b="1" i="0" dirty="0"/>
              <a:t>We expect to see the nine-fold fruit of the Holy Spirit growing in each person (we don’t pick and choose!)</a:t>
            </a:r>
          </a:p>
          <a:p>
            <a:pPr marL="0" indent="0">
              <a:spcBef>
                <a:spcPct val="0"/>
              </a:spcBef>
              <a:buFont typeface="Arial" panose="020B0604020202020204" pitchFamily="34" charset="0"/>
              <a:buNone/>
            </a:pPr>
            <a:endParaRPr lang="en-GB" altLang="en-US" sz="1400" b="1" i="0" dirty="0"/>
          </a:p>
          <a:p>
            <a:pPr marL="285750" indent="-285750">
              <a:spcBef>
                <a:spcPct val="0"/>
              </a:spcBef>
              <a:buFont typeface="Arial" panose="020B0604020202020204" pitchFamily="34" charset="0"/>
              <a:buChar char="•"/>
            </a:pPr>
            <a:r>
              <a:rPr lang="en-GB" altLang="en-US" sz="1400" b="1" i="0" dirty="0"/>
              <a:t>The E.A. Basis of Faith is based upon the usual Christian creeds (and the bible, of course) </a:t>
            </a:r>
          </a:p>
        </p:txBody>
      </p:sp>
      <p:sp>
        <p:nvSpPr>
          <p:cNvPr id="33796" name="Footer Placeholder 3">
            <a:extLst>
              <a:ext uri="{FF2B5EF4-FFF2-40B4-BE49-F238E27FC236}">
                <a16:creationId xmlns:a16="http://schemas.microsoft.com/office/drawing/2014/main" id="{E78F9DCC-B847-4E38-88F8-4B172787813C}"/>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a:t>TCF's DNA - Part 2</a:t>
            </a:r>
          </a:p>
        </p:txBody>
      </p:sp>
      <p:sp>
        <p:nvSpPr>
          <p:cNvPr id="33797" name="Slide Number Placeholder 4">
            <a:extLst>
              <a:ext uri="{FF2B5EF4-FFF2-40B4-BE49-F238E27FC236}">
                <a16:creationId xmlns:a16="http://schemas.microsoft.com/office/drawing/2014/main" id="{1C863A39-DB66-4C8E-AF76-FF0681F7AE4F}"/>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7206D84-06B8-4CEF-9912-9A0128D0DEE2}" type="slidenum">
              <a:rPr lang="en-GB" altLang="en-US"/>
              <a:pPr/>
              <a:t>4</a:t>
            </a:fld>
            <a:endParaRPr lang="en-GB" altLang="en-US"/>
          </a:p>
        </p:txBody>
      </p:sp>
    </p:spTree>
    <p:extLst>
      <p:ext uri="{BB962C8B-B14F-4D97-AF65-F5344CB8AC3E}">
        <p14:creationId xmlns:p14="http://schemas.microsoft.com/office/powerpoint/2010/main" val="1822473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D27D5392-1ED5-4218-AD92-CA527ECE5BC0}"/>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B3E8E956-16D0-43DA-BFAC-7BD517E50334}"/>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r>
              <a:rPr lang="en-GB" altLang="en-US" sz="1400" b="1" dirty="0"/>
              <a:t>I have noticed 12 ‘strands’ of DNA that help to define us.  I have arranged them in a logical sequence.    Here are all twelve.  </a:t>
            </a:r>
          </a:p>
          <a:p>
            <a:pPr marL="171450" indent="-171450">
              <a:spcBef>
                <a:spcPct val="0"/>
              </a:spcBef>
              <a:buFontTx/>
              <a:buChar char="•"/>
            </a:pPr>
            <a:endParaRPr lang="en-GB" altLang="en-US" sz="1400" b="1" dirty="0"/>
          </a:p>
          <a:p>
            <a:pPr marL="171450" indent="-171450">
              <a:spcBef>
                <a:spcPct val="0"/>
              </a:spcBef>
              <a:buFontTx/>
              <a:buChar char="•"/>
            </a:pPr>
            <a:r>
              <a:rPr lang="en-GB" altLang="en-US" sz="1400" b="1" dirty="0"/>
              <a:t>We did these three last time…</a:t>
            </a:r>
          </a:p>
        </p:txBody>
      </p:sp>
      <p:sp>
        <p:nvSpPr>
          <p:cNvPr id="27652" name="Footer Placeholder 3">
            <a:extLst>
              <a:ext uri="{FF2B5EF4-FFF2-40B4-BE49-F238E27FC236}">
                <a16:creationId xmlns:a16="http://schemas.microsoft.com/office/drawing/2014/main" id="{4B140F6A-DA51-4120-9E0F-749C4CBBA695}"/>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a:t>TCF's DNA - Part 2</a:t>
            </a:r>
          </a:p>
        </p:txBody>
      </p:sp>
      <p:sp>
        <p:nvSpPr>
          <p:cNvPr id="27653" name="Slide Number Placeholder 4">
            <a:extLst>
              <a:ext uri="{FF2B5EF4-FFF2-40B4-BE49-F238E27FC236}">
                <a16:creationId xmlns:a16="http://schemas.microsoft.com/office/drawing/2014/main" id="{21C4BB8A-B711-45FA-8D19-E169A477002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1926F41-E79E-4F4F-A5E6-1F988429659C}" type="slidenum">
              <a:rPr lang="en-GB" altLang="en-US"/>
              <a:pPr/>
              <a:t>5</a:t>
            </a:fld>
            <a:endParaRPr lang="en-GB"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4AB4A9B7-D135-48D6-A9CC-7906193BAB5F}"/>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id="{8BBD7DB9-5EE9-41F4-95A7-7CE58352C41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marR="0" lvl="0" indent="-171450" algn="l" defTabSz="914400" rtl="0" eaLnBrk="1" fontAlgn="base" latinLnBrk="0" hangingPunct="1">
              <a:lnSpc>
                <a:spcPct val="100000"/>
              </a:lnSpc>
              <a:spcBef>
                <a:spcPct val="0"/>
              </a:spcBef>
              <a:spcAft>
                <a:spcPct val="0"/>
              </a:spcAft>
              <a:buClrTx/>
              <a:buSzTx/>
              <a:buFontTx/>
              <a:buChar char="•"/>
              <a:tabLst/>
              <a:defRPr/>
            </a:pPr>
            <a:r>
              <a:rPr lang="en-GB" altLang="en-US" sz="1400" b="1" dirty="0"/>
              <a:t>So we will look at these second three today and then three more each session.</a:t>
            </a:r>
          </a:p>
          <a:p>
            <a:pPr marL="171450" indent="-171450">
              <a:spcBef>
                <a:spcPct val="0"/>
              </a:spcBef>
              <a:buFontTx/>
              <a:buChar char="•"/>
            </a:pPr>
            <a:endParaRPr lang="en-GB" altLang="en-US" sz="1400" dirty="0"/>
          </a:p>
        </p:txBody>
      </p:sp>
      <p:sp>
        <p:nvSpPr>
          <p:cNvPr id="29700" name="Footer Placeholder 3">
            <a:extLst>
              <a:ext uri="{FF2B5EF4-FFF2-40B4-BE49-F238E27FC236}">
                <a16:creationId xmlns:a16="http://schemas.microsoft.com/office/drawing/2014/main" id="{8E9B5574-B281-448C-B064-7731C1EBA2F8}"/>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a:t>TCF's DNA - Part 2</a:t>
            </a:r>
          </a:p>
        </p:txBody>
      </p:sp>
      <p:sp>
        <p:nvSpPr>
          <p:cNvPr id="29701" name="Slide Number Placeholder 4">
            <a:extLst>
              <a:ext uri="{FF2B5EF4-FFF2-40B4-BE49-F238E27FC236}">
                <a16:creationId xmlns:a16="http://schemas.microsoft.com/office/drawing/2014/main" id="{031373FD-AB57-40ED-981C-8E8275982F0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557C586-B94B-4D43-9133-AB5E234CEB55}" type="slidenum">
              <a:rPr lang="en-GB" altLang="en-US"/>
              <a:pPr/>
              <a:t>6</a:t>
            </a:fld>
            <a:endParaRPr lang="en-GB"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07F1DB90-5021-40D7-91A7-30BAAC40BBC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a:extLst>
              <a:ext uri="{FF2B5EF4-FFF2-40B4-BE49-F238E27FC236}">
                <a16:creationId xmlns:a16="http://schemas.microsoft.com/office/drawing/2014/main" id="{2B6B6D4A-ACEC-4B8A-88E7-F041571396E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endParaRPr lang="en-GB" altLang="en-US" sz="1400"/>
          </a:p>
        </p:txBody>
      </p:sp>
      <p:sp>
        <p:nvSpPr>
          <p:cNvPr id="31748" name="Footer Placeholder 3">
            <a:extLst>
              <a:ext uri="{FF2B5EF4-FFF2-40B4-BE49-F238E27FC236}">
                <a16:creationId xmlns:a16="http://schemas.microsoft.com/office/drawing/2014/main" id="{DB86768E-D4A4-47FE-9450-23B4F16ADE07}"/>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a:t>TCF's DNA - Part 2</a:t>
            </a:r>
          </a:p>
        </p:txBody>
      </p:sp>
      <p:sp>
        <p:nvSpPr>
          <p:cNvPr id="31749" name="Slide Number Placeholder 4">
            <a:extLst>
              <a:ext uri="{FF2B5EF4-FFF2-40B4-BE49-F238E27FC236}">
                <a16:creationId xmlns:a16="http://schemas.microsoft.com/office/drawing/2014/main" id="{D36B7ABB-57EC-49AA-81CD-6729EAE1BB2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C2CF66E-5D26-4A34-97E2-8423530D494E}" type="slidenum">
              <a:rPr lang="en-GB" altLang="en-US"/>
              <a:pPr/>
              <a:t>7</a:t>
            </a:fld>
            <a:endParaRPr lang="en-GB"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98234065-62A4-4EF9-90A6-2BFA52325581}"/>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31A81897-746C-47F8-8436-ED6C61A702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endParaRPr lang="en-GB" altLang="en-US" sz="1400"/>
          </a:p>
        </p:txBody>
      </p:sp>
      <p:sp>
        <p:nvSpPr>
          <p:cNvPr id="33796" name="Footer Placeholder 3">
            <a:extLst>
              <a:ext uri="{FF2B5EF4-FFF2-40B4-BE49-F238E27FC236}">
                <a16:creationId xmlns:a16="http://schemas.microsoft.com/office/drawing/2014/main" id="{E78F9DCC-B847-4E38-88F8-4B172787813C}"/>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a:t>TCF's DNA - Part 2</a:t>
            </a:r>
          </a:p>
        </p:txBody>
      </p:sp>
      <p:sp>
        <p:nvSpPr>
          <p:cNvPr id="33797" name="Slide Number Placeholder 4">
            <a:extLst>
              <a:ext uri="{FF2B5EF4-FFF2-40B4-BE49-F238E27FC236}">
                <a16:creationId xmlns:a16="http://schemas.microsoft.com/office/drawing/2014/main" id="{1C863A39-DB66-4C8E-AF76-FF0681F7AE4F}"/>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7206D84-06B8-4CEF-9912-9A0128D0DEE2}" type="slidenum">
              <a:rPr lang="en-GB" altLang="en-US"/>
              <a:pPr/>
              <a:t>8</a:t>
            </a:fld>
            <a:endParaRPr lang="en-GB"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C9FCFF-559A-0D64-D586-6D84AF9E6A36}"/>
            </a:ext>
          </a:extLst>
        </p:cNvPr>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AC0310D9-F40C-5798-F12E-78DAB574C3A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id="{33ABE143-2B6D-946F-918B-8ED56FE12DB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r>
              <a:rPr lang="en-GB" altLang="en-US" sz="1400" b="1" dirty="0"/>
              <a:t>Back to Today, then.  We will consider three aspects of our spiritual DNA that are all about how God reveals Himself to us corporately and as individuals…</a:t>
            </a:r>
          </a:p>
          <a:p>
            <a:pPr marL="171450" indent="-171450">
              <a:spcBef>
                <a:spcPct val="0"/>
              </a:spcBef>
              <a:buFontTx/>
              <a:buChar char="•"/>
            </a:pPr>
            <a:endParaRPr lang="en-GB" altLang="en-US" sz="1400" b="1" dirty="0"/>
          </a:p>
          <a:p>
            <a:pPr marL="171450" indent="-171450">
              <a:spcBef>
                <a:spcPct val="0"/>
              </a:spcBef>
              <a:buFontTx/>
              <a:buChar char="•"/>
            </a:pPr>
            <a:r>
              <a:rPr lang="en-GB" altLang="en-US" sz="1400" b="1" dirty="0"/>
              <a:t>Unlike many Christian denominations and, indeed other world religions, we truly believe that God wants to speak to us in our day-to-day lives and that he </a:t>
            </a:r>
            <a:r>
              <a:rPr lang="en-GB" altLang="en-US" sz="1400" b="1" i="1" dirty="0"/>
              <a:t>does </a:t>
            </a:r>
            <a:r>
              <a:rPr lang="en-GB" altLang="en-US" sz="1400" b="1" i="0" dirty="0"/>
              <a:t>speak to us.  The relationship of love and companionship that He began with us in the Garden of Eden, He wants to restore, maintain, and deepen. </a:t>
            </a:r>
          </a:p>
          <a:p>
            <a:pPr marL="171450" indent="-171450">
              <a:spcBef>
                <a:spcPct val="0"/>
              </a:spcBef>
              <a:buFontTx/>
              <a:buChar char="•"/>
            </a:pPr>
            <a:endParaRPr lang="en-GB" altLang="en-US" sz="1400" b="1" i="0" dirty="0"/>
          </a:p>
          <a:p>
            <a:pPr marL="171450" indent="-171450">
              <a:spcBef>
                <a:spcPct val="0"/>
              </a:spcBef>
              <a:buFontTx/>
              <a:buChar char="•"/>
            </a:pPr>
            <a:r>
              <a:rPr lang="en-GB" altLang="en-US" sz="1400" b="1" i="0"/>
              <a:t>If </a:t>
            </a:r>
            <a:r>
              <a:rPr lang="en-GB" altLang="en-US" sz="1400" b="1" i="0" dirty="0"/>
              <a:t>Jesus wants us to come to Him and learn from Him, then He fully intends to communicate with us, to reveal Himself to us day by day.  How has he made this possible?  </a:t>
            </a:r>
          </a:p>
          <a:p>
            <a:pPr marL="171450" indent="-171450">
              <a:spcBef>
                <a:spcPct val="0"/>
              </a:spcBef>
              <a:buFontTx/>
              <a:buChar char="•"/>
            </a:pPr>
            <a:endParaRPr lang="en-GB" altLang="en-US" sz="1400" b="1" i="0" dirty="0"/>
          </a:p>
          <a:p>
            <a:pPr marL="171450" indent="-171450">
              <a:spcBef>
                <a:spcPct val="0"/>
              </a:spcBef>
              <a:buFontTx/>
              <a:buChar char="•"/>
            </a:pPr>
            <a:r>
              <a:rPr lang="en-GB" altLang="en-US" sz="1400" b="1" i="1" dirty="0"/>
              <a:t>John 16:13-14 NIV.  But when he, the Spirit of truth, comes, he will guide you into all the truth.  He will not speak on his own; he will speak only what he hears, and he will tell you what is yet to come.  He will glorify me because it is from me that he will receive what he will make known to you.</a:t>
            </a:r>
            <a:endParaRPr lang="en-GB" altLang="en-US" sz="1400" b="1" i="0" dirty="0"/>
          </a:p>
          <a:p>
            <a:pPr marL="171450" indent="-171450">
              <a:spcBef>
                <a:spcPct val="0"/>
              </a:spcBef>
              <a:buFontTx/>
              <a:buChar char="•"/>
            </a:pPr>
            <a:endParaRPr lang="en-GB" altLang="en-US" sz="1400" b="1" i="0" dirty="0"/>
          </a:p>
          <a:p>
            <a:pPr marL="171450" indent="-171450">
              <a:spcBef>
                <a:spcPct val="0"/>
              </a:spcBef>
              <a:buFontTx/>
              <a:buChar char="•"/>
            </a:pPr>
            <a:r>
              <a:rPr lang="en-GB" altLang="en-US" sz="1400" b="1" i="0" dirty="0"/>
              <a:t>The Holy Spirit, given to us, living in us and speaking to us, is the one tasked with revealing the words and commands of Jesus and the Father to us all – as individuals and as a church.  The Author of the Bible is within us.  God has established an eternal communication system with all his sons and daughters.  Wow! </a:t>
            </a:r>
            <a:endParaRPr lang="en-GB" altLang="en-US" sz="1400" b="1" i="1" dirty="0"/>
          </a:p>
        </p:txBody>
      </p:sp>
      <p:sp>
        <p:nvSpPr>
          <p:cNvPr id="29700" name="Footer Placeholder 3">
            <a:extLst>
              <a:ext uri="{FF2B5EF4-FFF2-40B4-BE49-F238E27FC236}">
                <a16:creationId xmlns:a16="http://schemas.microsoft.com/office/drawing/2014/main" id="{3BDB48F3-F59D-816D-6331-BFC243B57413}"/>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a:t>TCF's DNA - Part 2</a:t>
            </a:r>
          </a:p>
        </p:txBody>
      </p:sp>
      <p:sp>
        <p:nvSpPr>
          <p:cNvPr id="29701" name="Slide Number Placeholder 4">
            <a:extLst>
              <a:ext uri="{FF2B5EF4-FFF2-40B4-BE49-F238E27FC236}">
                <a16:creationId xmlns:a16="http://schemas.microsoft.com/office/drawing/2014/main" id="{AD7DD005-62A8-D2F5-88D2-EC7D0136DEA8}"/>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557C586-B94B-4D43-9133-AB5E234CEB55}" type="slidenum">
              <a:rPr lang="en-GB" altLang="en-US"/>
              <a:pPr/>
              <a:t>9</a:t>
            </a:fld>
            <a:endParaRPr lang="en-GB" altLang="en-US"/>
          </a:p>
        </p:txBody>
      </p:sp>
    </p:spTree>
    <p:extLst>
      <p:ext uri="{BB962C8B-B14F-4D97-AF65-F5344CB8AC3E}">
        <p14:creationId xmlns:p14="http://schemas.microsoft.com/office/powerpoint/2010/main" val="10375393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9A0A28FD-4ABE-41DC-9BF8-9113C49305A7}"/>
              </a:ext>
            </a:extLst>
          </p:cNvPr>
          <p:cNvSpPr>
            <a:spLocks noGrp="1"/>
          </p:cNvSpPr>
          <p:nvPr>
            <p:ph type="dt" sz="half" idx="10"/>
          </p:nvPr>
        </p:nvSpPr>
        <p:spPr/>
        <p:txBody>
          <a:bodyPr/>
          <a:lstStyle>
            <a:lvl1pPr>
              <a:defRPr/>
            </a:lvl1pPr>
          </a:lstStyle>
          <a:p>
            <a:pPr>
              <a:defRPr/>
            </a:pPr>
            <a:endParaRPr lang="es-ES" altLang="en-US"/>
          </a:p>
        </p:txBody>
      </p:sp>
      <p:sp>
        <p:nvSpPr>
          <p:cNvPr id="5" name="Footer Placeholder 4">
            <a:extLst>
              <a:ext uri="{FF2B5EF4-FFF2-40B4-BE49-F238E27FC236}">
                <a16:creationId xmlns:a16="http://schemas.microsoft.com/office/drawing/2014/main" id="{86F65F88-3DEA-4D42-944E-6E7FD7E2869B}"/>
              </a:ext>
            </a:extLst>
          </p:cNvPr>
          <p:cNvSpPr>
            <a:spLocks noGrp="1"/>
          </p:cNvSpPr>
          <p:nvPr>
            <p:ph type="ftr" sz="quarter" idx="11"/>
          </p:nvPr>
        </p:nvSpPr>
        <p:spPr/>
        <p:txBody>
          <a:bodyPr/>
          <a:lstStyle>
            <a:lvl1pPr>
              <a:defRPr/>
            </a:lvl1pPr>
          </a:lstStyle>
          <a:p>
            <a:pPr>
              <a:defRPr/>
            </a:pPr>
            <a:r>
              <a:rPr lang="es-ES" altLang="en-US"/>
              <a:t>TCF's DNA - Part 1</a:t>
            </a:r>
          </a:p>
        </p:txBody>
      </p:sp>
      <p:sp>
        <p:nvSpPr>
          <p:cNvPr id="6" name="Slide Number Placeholder 5">
            <a:extLst>
              <a:ext uri="{FF2B5EF4-FFF2-40B4-BE49-F238E27FC236}">
                <a16:creationId xmlns:a16="http://schemas.microsoft.com/office/drawing/2014/main" id="{4B17687C-72FA-482F-9FC4-823BA8F5C1F3}"/>
              </a:ext>
            </a:extLst>
          </p:cNvPr>
          <p:cNvSpPr>
            <a:spLocks noGrp="1"/>
          </p:cNvSpPr>
          <p:nvPr>
            <p:ph type="sldNum" sz="quarter" idx="12"/>
          </p:nvPr>
        </p:nvSpPr>
        <p:spPr/>
        <p:txBody>
          <a:bodyPr/>
          <a:lstStyle>
            <a:lvl1pPr>
              <a:defRPr smtClean="0"/>
            </a:lvl1pPr>
          </a:lstStyle>
          <a:p>
            <a:pPr>
              <a:defRPr/>
            </a:pPr>
            <a:fld id="{57AC8920-94B1-424F-9DB9-43D5B72F6493}" type="slidenum">
              <a:rPr lang="es-ES" altLang="en-US"/>
              <a:pPr>
                <a:defRPr/>
              </a:pPr>
              <a:t>‹#›</a:t>
            </a:fld>
            <a:endParaRPr lang="es-ES" altLang="en-US"/>
          </a:p>
        </p:txBody>
      </p:sp>
    </p:spTree>
    <p:extLst>
      <p:ext uri="{BB962C8B-B14F-4D97-AF65-F5344CB8AC3E}">
        <p14:creationId xmlns:p14="http://schemas.microsoft.com/office/powerpoint/2010/main" val="23464548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27E7215-63C3-4BC7-AF31-D3B951A77898}"/>
              </a:ext>
            </a:extLst>
          </p:cNvPr>
          <p:cNvSpPr>
            <a:spLocks noGrp="1"/>
          </p:cNvSpPr>
          <p:nvPr>
            <p:ph type="dt" sz="half" idx="10"/>
          </p:nvPr>
        </p:nvSpPr>
        <p:spPr/>
        <p:txBody>
          <a:bodyPr/>
          <a:lstStyle>
            <a:lvl1pPr>
              <a:defRPr/>
            </a:lvl1pPr>
          </a:lstStyle>
          <a:p>
            <a:pPr>
              <a:defRPr/>
            </a:pPr>
            <a:endParaRPr lang="es-ES" altLang="en-US"/>
          </a:p>
        </p:txBody>
      </p:sp>
      <p:sp>
        <p:nvSpPr>
          <p:cNvPr id="5" name="Footer Placeholder 4">
            <a:extLst>
              <a:ext uri="{FF2B5EF4-FFF2-40B4-BE49-F238E27FC236}">
                <a16:creationId xmlns:a16="http://schemas.microsoft.com/office/drawing/2014/main" id="{7239B2AD-CC32-48B2-B93A-71243C9ACEF9}"/>
              </a:ext>
            </a:extLst>
          </p:cNvPr>
          <p:cNvSpPr>
            <a:spLocks noGrp="1"/>
          </p:cNvSpPr>
          <p:nvPr>
            <p:ph type="ftr" sz="quarter" idx="11"/>
          </p:nvPr>
        </p:nvSpPr>
        <p:spPr/>
        <p:txBody>
          <a:bodyPr/>
          <a:lstStyle>
            <a:lvl1pPr>
              <a:defRPr/>
            </a:lvl1pPr>
          </a:lstStyle>
          <a:p>
            <a:pPr>
              <a:defRPr/>
            </a:pPr>
            <a:r>
              <a:rPr lang="es-ES" altLang="en-US"/>
              <a:t>TCF's DNA - Part 1</a:t>
            </a:r>
          </a:p>
        </p:txBody>
      </p:sp>
      <p:sp>
        <p:nvSpPr>
          <p:cNvPr id="6" name="Slide Number Placeholder 5">
            <a:extLst>
              <a:ext uri="{FF2B5EF4-FFF2-40B4-BE49-F238E27FC236}">
                <a16:creationId xmlns:a16="http://schemas.microsoft.com/office/drawing/2014/main" id="{E070CC10-DF04-40C9-A8F3-19D991A7A9B5}"/>
              </a:ext>
            </a:extLst>
          </p:cNvPr>
          <p:cNvSpPr>
            <a:spLocks noGrp="1"/>
          </p:cNvSpPr>
          <p:nvPr>
            <p:ph type="sldNum" sz="quarter" idx="12"/>
          </p:nvPr>
        </p:nvSpPr>
        <p:spPr/>
        <p:txBody>
          <a:bodyPr/>
          <a:lstStyle>
            <a:lvl1pPr>
              <a:defRPr smtClean="0"/>
            </a:lvl1pPr>
          </a:lstStyle>
          <a:p>
            <a:pPr>
              <a:defRPr/>
            </a:pPr>
            <a:fld id="{C15EEE98-9C23-4A41-8068-39604DB406ED}" type="slidenum">
              <a:rPr lang="es-ES" altLang="en-US"/>
              <a:pPr>
                <a:defRPr/>
              </a:pPr>
              <a:t>‹#›</a:t>
            </a:fld>
            <a:endParaRPr lang="es-ES" altLang="en-US"/>
          </a:p>
        </p:txBody>
      </p:sp>
    </p:spTree>
    <p:extLst>
      <p:ext uri="{BB962C8B-B14F-4D97-AF65-F5344CB8AC3E}">
        <p14:creationId xmlns:p14="http://schemas.microsoft.com/office/powerpoint/2010/main" val="1437639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02BC102-3A9B-4539-BB3F-3FF10F32019D}"/>
              </a:ext>
            </a:extLst>
          </p:cNvPr>
          <p:cNvSpPr>
            <a:spLocks noGrp="1"/>
          </p:cNvSpPr>
          <p:nvPr>
            <p:ph type="dt" sz="half" idx="10"/>
          </p:nvPr>
        </p:nvSpPr>
        <p:spPr/>
        <p:txBody>
          <a:bodyPr/>
          <a:lstStyle>
            <a:lvl1pPr>
              <a:defRPr/>
            </a:lvl1pPr>
          </a:lstStyle>
          <a:p>
            <a:pPr>
              <a:defRPr/>
            </a:pPr>
            <a:endParaRPr lang="es-ES" altLang="en-US"/>
          </a:p>
        </p:txBody>
      </p:sp>
      <p:sp>
        <p:nvSpPr>
          <p:cNvPr id="5" name="Footer Placeholder 4">
            <a:extLst>
              <a:ext uri="{FF2B5EF4-FFF2-40B4-BE49-F238E27FC236}">
                <a16:creationId xmlns:a16="http://schemas.microsoft.com/office/drawing/2014/main" id="{3F14289C-873F-48CF-BD40-CC21F8D8578A}"/>
              </a:ext>
            </a:extLst>
          </p:cNvPr>
          <p:cNvSpPr>
            <a:spLocks noGrp="1"/>
          </p:cNvSpPr>
          <p:nvPr>
            <p:ph type="ftr" sz="quarter" idx="11"/>
          </p:nvPr>
        </p:nvSpPr>
        <p:spPr/>
        <p:txBody>
          <a:bodyPr/>
          <a:lstStyle>
            <a:lvl1pPr>
              <a:defRPr/>
            </a:lvl1pPr>
          </a:lstStyle>
          <a:p>
            <a:pPr>
              <a:defRPr/>
            </a:pPr>
            <a:r>
              <a:rPr lang="es-ES" altLang="en-US"/>
              <a:t>TCF's DNA - Part 1</a:t>
            </a:r>
          </a:p>
        </p:txBody>
      </p:sp>
      <p:sp>
        <p:nvSpPr>
          <p:cNvPr id="6" name="Slide Number Placeholder 5">
            <a:extLst>
              <a:ext uri="{FF2B5EF4-FFF2-40B4-BE49-F238E27FC236}">
                <a16:creationId xmlns:a16="http://schemas.microsoft.com/office/drawing/2014/main" id="{49AD1CD8-0D20-4335-9D6D-39C2664CA92D}"/>
              </a:ext>
            </a:extLst>
          </p:cNvPr>
          <p:cNvSpPr>
            <a:spLocks noGrp="1"/>
          </p:cNvSpPr>
          <p:nvPr>
            <p:ph type="sldNum" sz="quarter" idx="12"/>
          </p:nvPr>
        </p:nvSpPr>
        <p:spPr/>
        <p:txBody>
          <a:bodyPr/>
          <a:lstStyle>
            <a:lvl1pPr>
              <a:defRPr smtClean="0"/>
            </a:lvl1pPr>
          </a:lstStyle>
          <a:p>
            <a:pPr>
              <a:defRPr/>
            </a:pPr>
            <a:fld id="{0D30ABCF-6961-4DA1-AD77-6B129331B6F7}" type="slidenum">
              <a:rPr lang="es-ES" altLang="en-US"/>
              <a:pPr>
                <a:defRPr/>
              </a:pPr>
              <a:t>‹#›</a:t>
            </a:fld>
            <a:endParaRPr lang="es-ES" altLang="en-US"/>
          </a:p>
        </p:txBody>
      </p:sp>
    </p:spTree>
    <p:extLst>
      <p:ext uri="{BB962C8B-B14F-4D97-AF65-F5344CB8AC3E}">
        <p14:creationId xmlns:p14="http://schemas.microsoft.com/office/powerpoint/2010/main" val="12428648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Rectangle 4">
            <a:extLst>
              <a:ext uri="{FF2B5EF4-FFF2-40B4-BE49-F238E27FC236}">
                <a16:creationId xmlns:a16="http://schemas.microsoft.com/office/drawing/2014/main" id="{AC5C616A-FBF4-4AFA-9885-B2E6DBFF98FF}"/>
              </a:ext>
            </a:extLst>
          </p:cNvPr>
          <p:cNvSpPr>
            <a:spLocks noGrp="1" noChangeArrowheads="1"/>
          </p:cNvSpPr>
          <p:nvPr>
            <p:ph type="dt" sz="half" idx="10"/>
          </p:nvPr>
        </p:nvSpPr>
        <p:spPr>
          <a:ln/>
        </p:spPr>
        <p:txBody>
          <a:bodyPr/>
          <a:lstStyle>
            <a:lvl1pPr>
              <a:defRPr/>
            </a:lvl1pPr>
          </a:lstStyle>
          <a:p>
            <a:pPr>
              <a:defRPr/>
            </a:pPr>
            <a:endParaRPr lang="es-ES" altLang="en-US"/>
          </a:p>
        </p:txBody>
      </p:sp>
      <p:sp>
        <p:nvSpPr>
          <p:cNvPr id="5" name="Rectangle 5">
            <a:extLst>
              <a:ext uri="{FF2B5EF4-FFF2-40B4-BE49-F238E27FC236}">
                <a16:creationId xmlns:a16="http://schemas.microsoft.com/office/drawing/2014/main" id="{04EB93A0-4FEE-49B6-9F26-979F067109E2}"/>
              </a:ext>
            </a:extLst>
          </p:cNvPr>
          <p:cNvSpPr>
            <a:spLocks noGrp="1" noChangeArrowheads="1"/>
          </p:cNvSpPr>
          <p:nvPr>
            <p:ph type="ftr" sz="quarter" idx="11"/>
          </p:nvPr>
        </p:nvSpPr>
        <p:spPr>
          <a:ln/>
        </p:spPr>
        <p:txBody>
          <a:bodyPr/>
          <a:lstStyle>
            <a:lvl1pPr>
              <a:defRPr/>
            </a:lvl1pPr>
          </a:lstStyle>
          <a:p>
            <a:pPr>
              <a:defRPr/>
            </a:pPr>
            <a:r>
              <a:rPr lang="es-ES" altLang="en-US"/>
              <a:t>TCF's DNA - Part 1</a:t>
            </a:r>
          </a:p>
        </p:txBody>
      </p:sp>
      <p:sp>
        <p:nvSpPr>
          <p:cNvPr id="6" name="Rectangle 6">
            <a:extLst>
              <a:ext uri="{FF2B5EF4-FFF2-40B4-BE49-F238E27FC236}">
                <a16:creationId xmlns:a16="http://schemas.microsoft.com/office/drawing/2014/main" id="{9974D722-2ED8-487F-AE8A-9B7C89F49701}"/>
              </a:ext>
            </a:extLst>
          </p:cNvPr>
          <p:cNvSpPr>
            <a:spLocks noGrp="1" noChangeArrowheads="1"/>
          </p:cNvSpPr>
          <p:nvPr>
            <p:ph type="sldNum" sz="quarter" idx="12"/>
          </p:nvPr>
        </p:nvSpPr>
        <p:spPr>
          <a:ln/>
        </p:spPr>
        <p:txBody>
          <a:bodyPr/>
          <a:lstStyle>
            <a:lvl1pPr>
              <a:defRPr/>
            </a:lvl1pPr>
          </a:lstStyle>
          <a:p>
            <a:pPr>
              <a:defRPr/>
            </a:pPr>
            <a:fld id="{A7266524-5CDF-4324-A20D-D422C5718AE0}" type="slidenum">
              <a:rPr lang="es-ES" altLang="en-US"/>
              <a:pPr>
                <a:defRPr/>
              </a:pPr>
              <a:t>‹#›</a:t>
            </a:fld>
            <a:endParaRPr lang="es-ES" altLang="en-US"/>
          </a:p>
        </p:txBody>
      </p:sp>
    </p:spTree>
    <p:extLst>
      <p:ext uri="{BB962C8B-B14F-4D97-AF65-F5344CB8AC3E}">
        <p14:creationId xmlns:p14="http://schemas.microsoft.com/office/powerpoint/2010/main" val="24160460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3EAA5241-1EFF-4B43-9253-9AE22C2E18EF}"/>
              </a:ext>
            </a:extLst>
          </p:cNvPr>
          <p:cNvSpPr>
            <a:spLocks noGrp="1" noChangeArrowheads="1"/>
          </p:cNvSpPr>
          <p:nvPr>
            <p:ph type="dt" sz="half" idx="10"/>
          </p:nvPr>
        </p:nvSpPr>
        <p:spPr>
          <a:ln/>
        </p:spPr>
        <p:txBody>
          <a:bodyPr/>
          <a:lstStyle>
            <a:lvl1pPr>
              <a:defRPr/>
            </a:lvl1pPr>
          </a:lstStyle>
          <a:p>
            <a:pPr>
              <a:defRPr/>
            </a:pPr>
            <a:endParaRPr lang="es-ES" altLang="en-US"/>
          </a:p>
        </p:txBody>
      </p:sp>
      <p:sp>
        <p:nvSpPr>
          <p:cNvPr id="5" name="Rectangle 5">
            <a:extLst>
              <a:ext uri="{FF2B5EF4-FFF2-40B4-BE49-F238E27FC236}">
                <a16:creationId xmlns:a16="http://schemas.microsoft.com/office/drawing/2014/main" id="{CA0237A8-07C1-4664-8A4D-45FA1BFDEE5C}"/>
              </a:ext>
            </a:extLst>
          </p:cNvPr>
          <p:cNvSpPr>
            <a:spLocks noGrp="1" noChangeArrowheads="1"/>
          </p:cNvSpPr>
          <p:nvPr>
            <p:ph type="ftr" sz="quarter" idx="11"/>
          </p:nvPr>
        </p:nvSpPr>
        <p:spPr>
          <a:ln/>
        </p:spPr>
        <p:txBody>
          <a:bodyPr/>
          <a:lstStyle>
            <a:lvl1pPr>
              <a:defRPr/>
            </a:lvl1pPr>
          </a:lstStyle>
          <a:p>
            <a:pPr>
              <a:defRPr/>
            </a:pPr>
            <a:r>
              <a:rPr lang="es-ES" altLang="en-US"/>
              <a:t>TCF's DNA - Part 1</a:t>
            </a:r>
          </a:p>
        </p:txBody>
      </p:sp>
      <p:sp>
        <p:nvSpPr>
          <p:cNvPr id="6" name="Rectangle 6">
            <a:extLst>
              <a:ext uri="{FF2B5EF4-FFF2-40B4-BE49-F238E27FC236}">
                <a16:creationId xmlns:a16="http://schemas.microsoft.com/office/drawing/2014/main" id="{435A0E14-F5DE-4708-9E5B-F2649A1EA8DB}"/>
              </a:ext>
            </a:extLst>
          </p:cNvPr>
          <p:cNvSpPr>
            <a:spLocks noGrp="1" noChangeArrowheads="1"/>
          </p:cNvSpPr>
          <p:nvPr>
            <p:ph type="sldNum" sz="quarter" idx="12"/>
          </p:nvPr>
        </p:nvSpPr>
        <p:spPr>
          <a:ln/>
        </p:spPr>
        <p:txBody>
          <a:bodyPr/>
          <a:lstStyle>
            <a:lvl1pPr>
              <a:defRPr/>
            </a:lvl1pPr>
          </a:lstStyle>
          <a:p>
            <a:pPr>
              <a:defRPr/>
            </a:pPr>
            <a:fld id="{FAFA7641-E13C-45EB-AA61-4D0E4A6492B6}" type="slidenum">
              <a:rPr lang="es-ES" altLang="en-US"/>
              <a:pPr>
                <a:defRPr/>
              </a:pPr>
              <a:t>‹#›</a:t>
            </a:fld>
            <a:endParaRPr lang="es-ES" altLang="en-US"/>
          </a:p>
        </p:txBody>
      </p:sp>
    </p:spTree>
    <p:extLst>
      <p:ext uri="{BB962C8B-B14F-4D97-AF65-F5344CB8AC3E}">
        <p14:creationId xmlns:p14="http://schemas.microsoft.com/office/powerpoint/2010/main" val="14606754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a:extLst>
              <a:ext uri="{FF2B5EF4-FFF2-40B4-BE49-F238E27FC236}">
                <a16:creationId xmlns:a16="http://schemas.microsoft.com/office/drawing/2014/main" id="{4143ABEA-9027-44FF-AB3C-4002662C464B}"/>
              </a:ext>
            </a:extLst>
          </p:cNvPr>
          <p:cNvSpPr>
            <a:spLocks noGrp="1" noChangeArrowheads="1"/>
          </p:cNvSpPr>
          <p:nvPr>
            <p:ph type="dt" sz="half" idx="10"/>
          </p:nvPr>
        </p:nvSpPr>
        <p:spPr>
          <a:ln/>
        </p:spPr>
        <p:txBody>
          <a:bodyPr/>
          <a:lstStyle>
            <a:lvl1pPr>
              <a:defRPr/>
            </a:lvl1pPr>
          </a:lstStyle>
          <a:p>
            <a:pPr>
              <a:defRPr/>
            </a:pPr>
            <a:endParaRPr lang="es-ES" altLang="en-US"/>
          </a:p>
        </p:txBody>
      </p:sp>
      <p:sp>
        <p:nvSpPr>
          <p:cNvPr id="5" name="Rectangle 5">
            <a:extLst>
              <a:ext uri="{FF2B5EF4-FFF2-40B4-BE49-F238E27FC236}">
                <a16:creationId xmlns:a16="http://schemas.microsoft.com/office/drawing/2014/main" id="{2178A67D-10D3-414D-A990-C6DFAC678732}"/>
              </a:ext>
            </a:extLst>
          </p:cNvPr>
          <p:cNvSpPr>
            <a:spLocks noGrp="1" noChangeArrowheads="1"/>
          </p:cNvSpPr>
          <p:nvPr>
            <p:ph type="ftr" sz="quarter" idx="11"/>
          </p:nvPr>
        </p:nvSpPr>
        <p:spPr>
          <a:ln/>
        </p:spPr>
        <p:txBody>
          <a:bodyPr/>
          <a:lstStyle>
            <a:lvl1pPr>
              <a:defRPr/>
            </a:lvl1pPr>
          </a:lstStyle>
          <a:p>
            <a:pPr>
              <a:defRPr/>
            </a:pPr>
            <a:r>
              <a:rPr lang="es-ES" altLang="en-US"/>
              <a:t>TCF's DNA - Part 1</a:t>
            </a:r>
          </a:p>
        </p:txBody>
      </p:sp>
      <p:sp>
        <p:nvSpPr>
          <p:cNvPr id="6" name="Rectangle 6">
            <a:extLst>
              <a:ext uri="{FF2B5EF4-FFF2-40B4-BE49-F238E27FC236}">
                <a16:creationId xmlns:a16="http://schemas.microsoft.com/office/drawing/2014/main" id="{C45BE5BC-1618-479E-BC68-D221C630C74F}"/>
              </a:ext>
            </a:extLst>
          </p:cNvPr>
          <p:cNvSpPr>
            <a:spLocks noGrp="1" noChangeArrowheads="1"/>
          </p:cNvSpPr>
          <p:nvPr>
            <p:ph type="sldNum" sz="quarter" idx="12"/>
          </p:nvPr>
        </p:nvSpPr>
        <p:spPr>
          <a:ln/>
        </p:spPr>
        <p:txBody>
          <a:bodyPr/>
          <a:lstStyle>
            <a:lvl1pPr>
              <a:defRPr/>
            </a:lvl1pPr>
          </a:lstStyle>
          <a:p>
            <a:pPr>
              <a:defRPr/>
            </a:pPr>
            <a:fld id="{78918355-D20A-49A1-944A-06D0FA1AD53D}" type="slidenum">
              <a:rPr lang="es-ES" altLang="en-US"/>
              <a:pPr>
                <a:defRPr/>
              </a:pPr>
              <a:t>‹#›</a:t>
            </a:fld>
            <a:endParaRPr lang="es-ES" altLang="en-US"/>
          </a:p>
        </p:txBody>
      </p:sp>
    </p:spTree>
    <p:extLst>
      <p:ext uri="{BB962C8B-B14F-4D97-AF65-F5344CB8AC3E}">
        <p14:creationId xmlns:p14="http://schemas.microsoft.com/office/powerpoint/2010/main" val="12596294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a:extLst>
              <a:ext uri="{FF2B5EF4-FFF2-40B4-BE49-F238E27FC236}">
                <a16:creationId xmlns:a16="http://schemas.microsoft.com/office/drawing/2014/main" id="{C31BEDC9-ECCA-421E-9A88-A4077DD35067}"/>
              </a:ext>
            </a:extLst>
          </p:cNvPr>
          <p:cNvSpPr>
            <a:spLocks noGrp="1" noChangeArrowheads="1"/>
          </p:cNvSpPr>
          <p:nvPr>
            <p:ph type="dt" sz="half" idx="10"/>
          </p:nvPr>
        </p:nvSpPr>
        <p:spPr>
          <a:ln/>
        </p:spPr>
        <p:txBody>
          <a:bodyPr/>
          <a:lstStyle>
            <a:lvl1pPr>
              <a:defRPr/>
            </a:lvl1pPr>
          </a:lstStyle>
          <a:p>
            <a:pPr>
              <a:defRPr/>
            </a:pPr>
            <a:endParaRPr lang="es-ES" altLang="en-US"/>
          </a:p>
        </p:txBody>
      </p:sp>
      <p:sp>
        <p:nvSpPr>
          <p:cNvPr id="6" name="Rectangle 5">
            <a:extLst>
              <a:ext uri="{FF2B5EF4-FFF2-40B4-BE49-F238E27FC236}">
                <a16:creationId xmlns:a16="http://schemas.microsoft.com/office/drawing/2014/main" id="{B8FD8986-B86D-4246-9A1C-4E33AF393687}"/>
              </a:ext>
            </a:extLst>
          </p:cNvPr>
          <p:cNvSpPr>
            <a:spLocks noGrp="1" noChangeArrowheads="1"/>
          </p:cNvSpPr>
          <p:nvPr>
            <p:ph type="ftr" sz="quarter" idx="11"/>
          </p:nvPr>
        </p:nvSpPr>
        <p:spPr>
          <a:ln/>
        </p:spPr>
        <p:txBody>
          <a:bodyPr/>
          <a:lstStyle>
            <a:lvl1pPr>
              <a:defRPr/>
            </a:lvl1pPr>
          </a:lstStyle>
          <a:p>
            <a:pPr>
              <a:defRPr/>
            </a:pPr>
            <a:r>
              <a:rPr lang="es-ES" altLang="en-US"/>
              <a:t>TCF's DNA - Part 1</a:t>
            </a:r>
          </a:p>
        </p:txBody>
      </p:sp>
      <p:sp>
        <p:nvSpPr>
          <p:cNvPr id="7" name="Rectangle 6">
            <a:extLst>
              <a:ext uri="{FF2B5EF4-FFF2-40B4-BE49-F238E27FC236}">
                <a16:creationId xmlns:a16="http://schemas.microsoft.com/office/drawing/2014/main" id="{04FA6710-4AD5-4DAB-B330-D5514505AFE3}"/>
              </a:ext>
            </a:extLst>
          </p:cNvPr>
          <p:cNvSpPr>
            <a:spLocks noGrp="1" noChangeArrowheads="1"/>
          </p:cNvSpPr>
          <p:nvPr>
            <p:ph type="sldNum" sz="quarter" idx="12"/>
          </p:nvPr>
        </p:nvSpPr>
        <p:spPr>
          <a:ln/>
        </p:spPr>
        <p:txBody>
          <a:bodyPr/>
          <a:lstStyle>
            <a:lvl1pPr>
              <a:defRPr/>
            </a:lvl1pPr>
          </a:lstStyle>
          <a:p>
            <a:pPr>
              <a:defRPr/>
            </a:pPr>
            <a:fld id="{9AF62A0D-0236-4EBC-8C20-BAFC68E299B9}" type="slidenum">
              <a:rPr lang="es-ES" altLang="en-US"/>
              <a:pPr>
                <a:defRPr/>
              </a:pPr>
              <a:t>‹#›</a:t>
            </a:fld>
            <a:endParaRPr lang="es-ES" altLang="en-US"/>
          </a:p>
        </p:txBody>
      </p:sp>
    </p:spTree>
    <p:extLst>
      <p:ext uri="{BB962C8B-B14F-4D97-AF65-F5344CB8AC3E}">
        <p14:creationId xmlns:p14="http://schemas.microsoft.com/office/powerpoint/2010/main" val="11451332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a:extLst>
              <a:ext uri="{FF2B5EF4-FFF2-40B4-BE49-F238E27FC236}">
                <a16:creationId xmlns:a16="http://schemas.microsoft.com/office/drawing/2014/main" id="{56AE5682-AF3A-4388-A5E3-7A4FE9A6337B}"/>
              </a:ext>
            </a:extLst>
          </p:cNvPr>
          <p:cNvSpPr>
            <a:spLocks noGrp="1" noChangeArrowheads="1"/>
          </p:cNvSpPr>
          <p:nvPr>
            <p:ph type="dt" sz="half" idx="10"/>
          </p:nvPr>
        </p:nvSpPr>
        <p:spPr>
          <a:ln/>
        </p:spPr>
        <p:txBody>
          <a:bodyPr/>
          <a:lstStyle>
            <a:lvl1pPr>
              <a:defRPr/>
            </a:lvl1pPr>
          </a:lstStyle>
          <a:p>
            <a:pPr>
              <a:defRPr/>
            </a:pPr>
            <a:endParaRPr lang="es-ES" altLang="en-US"/>
          </a:p>
        </p:txBody>
      </p:sp>
      <p:sp>
        <p:nvSpPr>
          <p:cNvPr id="8" name="Rectangle 5">
            <a:extLst>
              <a:ext uri="{FF2B5EF4-FFF2-40B4-BE49-F238E27FC236}">
                <a16:creationId xmlns:a16="http://schemas.microsoft.com/office/drawing/2014/main" id="{C75EB507-DCCC-437D-A6D3-5D3F0F7FD4E0}"/>
              </a:ext>
            </a:extLst>
          </p:cNvPr>
          <p:cNvSpPr>
            <a:spLocks noGrp="1" noChangeArrowheads="1"/>
          </p:cNvSpPr>
          <p:nvPr>
            <p:ph type="ftr" sz="quarter" idx="11"/>
          </p:nvPr>
        </p:nvSpPr>
        <p:spPr>
          <a:ln/>
        </p:spPr>
        <p:txBody>
          <a:bodyPr/>
          <a:lstStyle>
            <a:lvl1pPr>
              <a:defRPr/>
            </a:lvl1pPr>
          </a:lstStyle>
          <a:p>
            <a:pPr>
              <a:defRPr/>
            </a:pPr>
            <a:r>
              <a:rPr lang="es-ES" altLang="en-US"/>
              <a:t>TCF's DNA - Part 1</a:t>
            </a:r>
          </a:p>
        </p:txBody>
      </p:sp>
      <p:sp>
        <p:nvSpPr>
          <p:cNvPr id="9" name="Rectangle 6">
            <a:extLst>
              <a:ext uri="{FF2B5EF4-FFF2-40B4-BE49-F238E27FC236}">
                <a16:creationId xmlns:a16="http://schemas.microsoft.com/office/drawing/2014/main" id="{5DA5DC37-2942-44AB-9D61-B9EA62CC6189}"/>
              </a:ext>
            </a:extLst>
          </p:cNvPr>
          <p:cNvSpPr>
            <a:spLocks noGrp="1" noChangeArrowheads="1"/>
          </p:cNvSpPr>
          <p:nvPr>
            <p:ph type="sldNum" sz="quarter" idx="12"/>
          </p:nvPr>
        </p:nvSpPr>
        <p:spPr>
          <a:ln/>
        </p:spPr>
        <p:txBody>
          <a:bodyPr/>
          <a:lstStyle>
            <a:lvl1pPr>
              <a:defRPr/>
            </a:lvl1pPr>
          </a:lstStyle>
          <a:p>
            <a:pPr>
              <a:defRPr/>
            </a:pPr>
            <a:fld id="{CA344CDC-5A8A-412B-9585-C90FDD2975A3}" type="slidenum">
              <a:rPr lang="es-ES" altLang="en-US"/>
              <a:pPr>
                <a:defRPr/>
              </a:pPr>
              <a:t>‹#›</a:t>
            </a:fld>
            <a:endParaRPr lang="es-ES" altLang="en-US"/>
          </a:p>
        </p:txBody>
      </p:sp>
    </p:spTree>
    <p:extLst>
      <p:ext uri="{BB962C8B-B14F-4D97-AF65-F5344CB8AC3E}">
        <p14:creationId xmlns:p14="http://schemas.microsoft.com/office/powerpoint/2010/main" val="26843921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a:extLst>
              <a:ext uri="{FF2B5EF4-FFF2-40B4-BE49-F238E27FC236}">
                <a16:creationId xmlns:a16="http://schemas.microsoft.com/office/drawing/2014/main" id="{F498EC05-27A8-4993-80F5-8EBD4E5E2A4F}"/>
              </a:ext>
            </a:extLst>
          </p:cNvPr>
          <p:cNvSpPr>
            <a:spLocks noGrp="1" noChangeArrowheads="1"/>
          </p:cNvSpPr>
          <p:nvPr>
            <p:ph type="dt" sz="half" idx="10"/>
          </p:nvPr>
        </p:nvSpPr>
        <p:spPr>
          <a:ln/>
        </p:spPr>
        <p:txBody>
          <a:bodyPr/>
          <a:lstStyle>
            <a:lvl1pPr>
              <a:defRPr/>
            </a:lvl1pPr>
          </a:lstStyle>
          <a:p>
            <a:pPr>
              <a:defRPr/>
            </a:pPr>
            <a:endParaRPr lang="es-ES" altLang="en-US"/>
          </a:p>
        </p:txBody>
      </p:sp>
      <p:sp>
        <p:nvSpPr>
          <p:cNvPr id="4" name="Rectangle 5">
            <a:extLst>
              <a:ext uri="{FF2B5EF4-FFF2-40B4-BE49-F238E27FC236}">
                <a16:creationId xmlns:a16="http://schemas.microsoft.com/office/drawing/2014/main" id="{88B10C26-EE79-4CDB-9AED-1DE7CEDC6DDB}"/>
              </a:ext>
            </a:extLst>
          </p:cNvPr>
          <p:cNvSpPr>
            <a:spLocks noGrp="1" noChangeArrowheads="1"/>
          </p:cNvSpPr>
          <p:nvPr>
            <p:ph type="ftr" sz="quarter" idx="11"/>
          </p:nvPr>
        </p:nvSpPr>
        <p:spPr>
          <a:ln/>
        </p:spPr>
        <p:txBody>
          <a:bodyPr/>
          <a:lstStyle>
            <a:lvl1pPr>
              <a:defRPr/>
            </a:lvl1pPr>
          </a:lstStyle>
          <a:p>
            <a:pPr>
              <a:defRPr/>
            </a:pPr>
            <a:r>
              <a:rPr lang="es-ES" altLang="en-US"/>
              <a:t>TCF's DNA - Part 1</a:t>
            </a:r>
          </a:p>
        </p:txBody>
      </p:sp>
      <p:sp>
        <p:nvSpPr>
          <p:cNvPr id="5" name="Rectangle 6">
            <a:extLst>
              <a:ext uri="{FF2B5EF4-FFF2-40B4-BE49-F238E27FC236}">
                <a16:creationId xmlns:a16="http://schemas.microsoft.com/office/drawing/2014/main" id="{F8992683-2F8E-44A5-8B6F-67AD65617040}"/>
              </a:ext>
            </a:extLst>
          </p:cNvPr>
          <p:cNvSpPr>
            <a:spLocks noGrp="1" noChangeArrowheads="1"/>
          </p:cNvSpPr>
          <p:nvPr>
            <p:ph type="sldNum" sz="quarter" idx="12"/>
          </p:nvPr>
        </p:nvSpPr>
        <p:spPr>
          <a:ln/>
        </p:spPr>
        <p:txBody>
          <a:bodyPr/>
          <a:lstStyle>
            <a:lvl1pPr>
              <a:defRPr/>
            </a:lvl1pPr>
          </a:lstStyle>
          <a:p>
            <a:pPr>
              <a:defRPr/>
            </a:pPr>
            <a:fld id="{6D99F74C-8E1E-4C62-8967-526775FFF531}" type="slidenum">
              <a:rPr lang="es-ES" altLang="en-US"/>
              <a:pPr>
                <a:defRPr/>
              </a:pPr>
              <a:t>‹#›</a:t>
            </a:fld>
            <a:endParaRPr lang="es-ES" altLang="en-US"/>
          </a:p>
        </p:txBody>
      </p:sp>
    </p:spTree>
    <p:extLst>
      <p:ext uri="{BB962C8B-B14F-4D97-AF65-F5344CB8AC3E}">
        <p14:creationId xmlns:p14="http://schemas.microsoft.com/office/powerpoint/2010/main" val="9911617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1AEED921-3C54-461F-A3A0-D0F4D52D4714}"/>
              </a:ext>
            </a:extLst>
          </p:cNvPr>
          <p:cNvSpPr>
            <a:spLocks noGrp="1" noChangeArrowheads="1"/>
          </p:cNvSpPr>
          <p:nvPr>
            <p:ph type="dt" sz="half" idx="10"/>
          </p:nvPr>
        </p:nvSpPr>
        <p:spPr>
          <a:ln/>
        </p:spPr>
        <p:txBody>
          <a:bodyPr/>
          <a:lstStyle>
            <a:lvl1pPr>
              <a:defRPr/>
            </a:lvl1pPr>
          </a:lstStyle>
          <a:p>
            <a:pPr>
              <a:defRPr/>
            </a:pPr>
            <a:endParaRPr lang="es-ES" altLang="en-US"/>
          </a:p>
        </p:txBody>
      </p:sp>
      <p:sp>
        <p:nvSpPr>
          <p:cNvPr id="3" name="Rectangle 5">
            <a:extLst>
              <a:ext uri="{FF2B5EF4-FFF2-40B4-BE49-F238E27FC236}">
                <a16:creationId xmlns:a16="http://schemas.microsoft.com/office/drawing/2014/main" id="{BB1E93E4-765F-4F5D-B704-A883CFC927B5}"/>
              </a:ext>
            </a:extLst>
          </p:cNvPr>
          <p:cNvSpPr>
            <a:spLocks noGrp="1" noChangeArrowheads="1"/>
          </p:cNvSpPr>
          <p:nvPr>
            <p:ph type="ftr" sz="quarter" idx="11"/>
          </p:nvPr>
        </p:nvSpPr>
        <p:spPr>
          <a:ln/>
        </p:spPr>
        <p:txBody>
          <a:bodyPr/>
          <a:lstStyle>
            <a:lvl1pPr>
              <a:defRPr/>
            </a:lvl1pPr>
          </a:lstStyle>
          <a:p>
            <a:pPr>
              <a:defRPr/>
            </a:pPr>
            <a:r>
              <a:rPr lang="es-ES" altLang="en-US"/>
              <a:t>TCF's DNA - Part 1</a:t>
            </a:r>
          </a:p>
        </p:txBody>
      </p:sp>
      <p:sp>
        <p:nvSpPr>
          <p:cNvPr id="4" name="Rectangle 6">
            <a:extLst>
              <a:ext uri="{FF2B5EF4-FFF2-40B4-BE49-F238E27FC236}">
                <a16:creationId xmlns:a16="http://schemas.microsoft.com/office/drawing/2014/main" id="{B427FB28-38B1-4A89-BBC8-F8E236D14F84}"/>
              </a:ext>
            </a:extLst>
          </p:cNvPr>
          <p:cNvSpPr>
            <a:spLocks noGrp="1" noChangeArrowheads="1"/>
          </p:cNvSpPr>
          <p:nvPr>
            <p:ph type="sldNum" sz="quarter" idx="12"/>
          </p:nvPr>
        </p:nvSpPr>
        <p:spPr>
          <a:ln/>
        </p:spPr>
        <p:txBody>
          <a:bodyPr/>
          <a:lstStyle>
            <a:lvl1pPr>
              <a:defRPr/>
            </a:lvl1pPr>
          </a:lstStyle>
          <a:p>
            <a:pPr>
              <a:defRPr/>
            </a:pPr>
            <a:fld id="{9BD65BE2-187E-4E19-A3A4-A417ECC9E6C4}" type="slidenum">
              <a:rPr lang="es-ES" altLang="en-US"/>
              <a:pPr>
                <a:defRPr/>
              </a:pPr>
              <a:t>‹#›</a:t>
            </a:fld>
            <a:endParaRPr lang="es-ES" altLang="en-US"/>
          </a:p>
        </p:txBody>
      </p:sp>
    </p:spTree>
    <p:extLst>
      <p:ext uri="{BB962C8B-B14F-4D97-AF65-F5344CB8AC3E}">
        <p14:creationId xmlns:p14="http://schemas.microsoft.com/office/powerpoint/2010/main" val="174934811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0165EB5B-A83A-43E8-B3CA-9002E7C99B4D}"/>
              </a:ext>
            </a:extLst>
          </p:cNvPr>
          <p:cNvSpPr>
            <a:spLocks noGrp="1" noChangeArrowheads="1"/>
          </p:cNvSpPr>
          <p:nvPr>
            <p:ph type="dt" sz="half" idx="10"/>
          </p:nvPr>
        </p:nvSpPr>
        <p:spPr>
          <a:ln/>
        </p:spPr>
        <p:txBody>
          <a:bodyPr/>
          <a:lstStyle>
            <a:lvl1pPr>
              <a:defRPr/>
            </a:lvl1pPr>
          </a:lstStyle>
          <a:p>
            <a:pPr>
              <a:defRPr/>
            </a:pPr>
            <a:endParaRPr lang="es-ES" altLang="en-US"/>
          </a:p>
        </p:txBody>
      </p:sp>
      <p:sp>
        <p:nvSpPr>
          <p:cNvPr id="6" name="Rectangle 5">
            <a:extLst>
              <a:ext uri="{FF2B5EF4-FFF2-40B4-BE49-F238E27FC236}">
                <a16:creationId xmlns:a16="http://schemas.microsoft.com/office/drawing/2014/main" id="{566C6EB8-5140-4FA4-A133-658265A1B790}"/>
              </a:ext>
            </a:extLst>
          </p:cNvPr>
          <p:cNvSpPr>
            <a:spLocks noGrp="1" noChangeArrowheads="1"/>
          </p:cNvSpPr>
          <p:nvPr>
            <p:ph type="ftr" sz="quarter" idx="11"/>
          </p:nvPr>
        </p:nvSpPr>
        <p:spPr>
          <a:ln/>
        </p:spPr>
        <p:txBody>
          <a:bodyPr/>
          <a:lstStyle>
            <a:lvl1pPr>
              <a:defRPr/>
            </a:lvl1pPr>
          </a:lstStyle>
          <a:p>
            <a:pPr>
              <a:defRPr/>
            </a:pPr>
            <a:r>
              <a:rPr lang="es-ES" altLang="en-US"/>
              <a:t>TCF's DNA - Part 1</a:t>
            </a:r>
          </a:p>
        </p:txBody>
      </p:sp>
      <p:sp>
        <p:nvSpPr>
          <p:cNvPr id="7" name="Rectangle 6">
            <a:extLst>
              <a:ext uri="{FF2B5EF4-FFF2-40B4-BE49-F238E27FC236}">
                <a16:creationId xmlns:a16="http://schemas.microsoft.com/office/drawing/2014/main" id="{A161204F-E595-40AE-8272-6CC629F6A73C}"/>
              </a:ext>
            </a:extLst>
          </p:cNvPr>
          <p:cNvSpPr>
            <a:spLocks noGrp="1" noChangeArrowheads="1"/>
          </p:cNvSpPr>
          <p:nvPr>
            <p:ph type="sldNum" sz="quarter" idx="12"/>
          </p:nvPr>
        </p:nvSpPr>
        <p:spPr>
          <a:ln/>
        </p:spPr>
        <p:txBody>
          <a:bodyPr/>
          <a:lstStyle>
            <a:lvl1pPr>
              <a:defRPr/>
            </a:lvl1pPr>
          </a:lstStyle>
          <a:p>
            <a:pPr>
              <a:defRPr/>
            </a:pPr>
            <a:fld id="{B36313C6-37C3-44C0-9A94-2B72819E5B5C}" type="slidenum">
              <a:rPr lang="es-ES" altLang="en-US"/>
              <a:pPr>
                <a:defRPr/>
              </a:pPr>
              <a:t>‹#›</a:t>
            </a:fld>
            <a:endParaRPr lang="es-ES" altLang="en-US"/>
          </a:p>
        </p:txBody>
      </p:sp>
    </p:spTree>
    <p:extLst>
      <p:ext uri="{BB962C8B-B14F-4D97-AF65-F5344CB8AC3E}">
        <p14:creationId xmlns:p14="http://schemas.microsoft.com/office/powerpoint/2010/main" val="2581225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734FB2E-0359-4696-A265-BE9184A8758F}"/>
              </a:ext>
            </a:extLst>
          </p:cNvPr>
          <p:cNvSpPr>
            <a:spLocks noGrp="1"/>
          </p:cNvSpPr>
          <p:nvPr>
            <p:ph type="dt" sz="half" idx="10"/>
          </p:nvPr>
        </p:nvSpPr>
        <p:spPr/>
        <p:txBody>
          <a:bodyPr/>
          <a:lstStyle>
            <a:lvl1pPr>
              <a:defRPr/>
            </a:lvl1pPr>
          </a:lstStyle>
          <a:p>
            <a:pPr>
              <a:defRPr/>
            </a:pPr>
            <a:endParaRPr lang="es-ES" altLang="en-US"/>
          </a:p>
        </p:txBody>
      </p:sp>
      <p:sp>
        <p:nvSpPr>
          <p:cNvPr id="5" name="Footer Placeholder 4">
            <a:extLst>
              <a:ext uri="{FF2B5EF4-FFF2-40B4-BE49-F238E27FC236}">
                <a16:creationId xmlns:a16="http://schemas.microsoft.com/office/drawing/2014/main" id="{BC5D91A6-A500-4738-9A4C-FA04AC84234A}"/>
              </a:ext>
            </a:extLst>
          </p:cNvPr>
          <p:cNvSpPr>
            <a:spLocks noGrp="1"/>
          </p:cNvSpPr>
          <p:nvPr>
            <p:ph type="ftr" sz="quarter" idx="11"/>
          </p:nvPr>
        </p:nvSpPr>
        <p:spPr/>
        <p:txBody>
          <a:bodyPr/>
          <a:lstStyle>
            <a:lvl1pPr>
              <a:defRPr/>
            </a:lvl1pPr>
          </a:lstStyle>
          <a:p>
            <a:pPr>
              <a:defRPr/>
            </a:pPr>
            <a:r>
              <a:rPr lang="es-ES" altLang="en-US"/>
              <a:t>TCF's DNA - Part 1</a:t>
            </a:r>
          </a:p>
        </p:txBody>
      </p:sp>
      <p:sp>
        <p:nvSpPr>
          <p:cNvPr id="6" name="Slide Number Placeholder 5">
            <a:extLst>
              <a:ext uri="{FF2B5EF4-FFF2-40B4-BE49-F238E27FC236}">
                <a16:creationId xmlns:a16="http://schemas.microsoft.com/office/drawing/2014/main" id="{2BA6A3E9-F836-4FE1-BC77-341D7E8DAB8D}"/>
              </a:ext>
            </a:extLst>
          </p:cNvPr>
          <p:cNvSpPr>
            <a:spLocks noGrp="1"/>
          </p:cNvSpPr>
          <p:nvPr>
            <p:ph type="sldNum" sz="quarter" idx="12"/>
          </p:nvPr>
        </p:nvSpPr>
        <p:spPr/>
        <p:txBody>
          <a:bodyPr/>
          <a:lstStyle>
            <a:lvl1pPr>
              <a:defRPr smtClean="0"/>
            </a:lvl1pPr>
          </a:lstStyle>
          <a:p>
            <a:pPr>
              <a:defRPr/>
            </a:pPr>
            <a:fld id="{08769109-D7B1-40B9-ACE0-5C361A51236C}" type="slidenum">
              <a:rPr lang="es-ES" altLang="en-US"/>
              <a:pPr>
                <a:defRPr/>
              </a:pPr>
              <a:t>‹#›</a:t>
            </a:fld>
            <a:endParaRPr lang="es-ES" altLang="en-US"/>
          </a:p>
        </p:txBody>
      </p:sp>
    </p:spTree>
    <p:extLst>
      <p:ext uri="{BB962C8B-B14F-4D97-AF65-F5344CB8AC3E}">
        <p14:creationId xmlns:p14="http://schemas.microsoft.com/office/powerpoint/2010/main" val="323930931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17E515EB-A422-428F-900C-0A432DBBBF77}"/>
              </a:ext>
            </a:extLst>
          </p:cNvPr>
          <p:cNvSpPr>
            <a:spLocks noGrp="1" noChangeArrowheads="1"/>
          </p:cNvSpPr>
          <p:nvPr>
            <p:ph type="dt" sz="half" idx="10"/>
          </p:nvPr>
        </p:nvSpPr>
        <p:spPr>
          <a:ln/>
        </p:spPr>
        <p:txBody>
          <a:bodyPr/>
          <a:lstStyle>
            <a:lvl1pPr>
              <a:defRPr/>
            </a:lvl1pPr>
          </a:lstStyle>
          <a:p>
            <a:pPr>
              <a:defRPr/>
            </a:pPr>
            <a:endParaRPr lang="es-ES" altLang="en-US"/>
          </a:p>
        </p:txBody>
      </p:sp>
      <p:sp>
        <p:nvSpPr>
          <p:cNvPr id="6" name="Rectangle 5">
            <a:extLst>
              <a:ext uri="{FF2B5EF4-FFF2-40B4-BE49-F238E27FC236}">
                <a16:creationId xmlns:a16="http://schemas.microsoft.com/office/drawing/2014/main" id="{AF5D4710-FF37-4E78-A786-C8A0ADB3A2A8}"/>
              </a:ext>
            </a:extLst>
          </p:cNvPr>
          <p:cNvSpPr>
            <a:spLocks noGrp="1" noChangeArrowheads="1"/>
          </p:cNvSpPr>
          <p:nvPr>
            <p:ph type="ftr" sz="quarter" idx="11"/>
          </p:nvPr>
        </p:nvSpPr>
        <p:spPr>
          <a:ln/>
        </p:spPr>
        <p:txBody>
          <a:bodyPr/>
          <a:lstStyle>
            <a:lvl1pPr>
              <a:defRPr/>
            </a:lvl1pPr>
          </a:lstStyle>
          <a:p>
            <a:pPr>
              <a:defRPr/>
            </a:pPr>
            <a:r>
              <a:rPr lang="es-ES" altLang="en-US"/>
              <a:t>TCF's DNA - Part 1</a:t>
            </a:r>
          </a:p>
        </p:txBody>
      </p:sp>
      <p:sp>
        <p:nvSpPr>
          <p:cNvPr id="7" name="Rectangle 6">
            <a:extLst>
              <a:ext uri="{FF2B5EF4-FFF2-40B4-BE49-F238E27FC236}">
                <a16:creationId xmlns:a16="http://schemas.microsoft.com/office/drawing/2014/main" id="{30DCB304-3DCA-48FE-9E91-27797E2D4B26}"/>
              </a:ext>
            </a:extLst>
          </p:cNvPr>
          <p:cNvSpPr>
            <a:spLocks noGrp="1" noChangeArrowheads="1"/>
          </p:cNvSpPr>
          <p:nvPr>
            <p:ph type="sldNum" sz="quarter" idx="12"/>
          </p:nvPr>
        </p:nvSpPr>
        <p:spPr>
          <a:ln/>
        </p:spPr>
        <p:txBody>
          <a:bodyPr/>
          <a:lstStyle>
            <a:lvl1pPr>
              <a:defRPr/>
            </a:lvl1pPr>
          </a:lstStyle>
          <a:p>
            <a:pPr>
              <a:defRPr/>
            </a:pPr>
            <a:fld id="{3D996C96-9C55-4ECF-ACBE-7F759BE05DC2}" type="slidenum">
              <a:rPr lang="es-ES" altLang="en-US"/>
              <a:pPr>
                <a:defRPr/>
              </a:pPr>
              <a:t>‹#›</a:t>
            </a:fld>
            <a:endParaRPr lang="es-ES" altLang="en-US"/>
          </a:p>
        </p:txBody>
      </p:sp>
    </p:spTree>
    <p:extLst>
      <p:ext uri="{BB962C8B-B14F-4D97-AF65-F5344CB8AC3E}">
        <p14:creationId xmlns:p14="http://schemas.microsoft.com/office/powerpoint/2010/main" val="35634253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58F2622F-5138-47B7-ACA4-01DEA1579BB8}"/>
              </a:ext>
            </a:extLst>
          </p:cNvPr>
          <p:cNvSpPr>
            <a:spLocks noGrp="1" noChangeArrowheads="1"/>
          </p:cNvSpPr>
          <p:nvPr>
            <p:ph type="dt" sz="half" idx="10"/>
          </p:nvPr>
        </p:nvSpPr>
        <p:spPr>
          <a:ln/>
        </p:spPr>
        <p:txBody>
          <a:bodyPr/>
          <a:lstStyle>
            <a:lvl1pPr>
              <a:defRPr/>
            </a:lvl1pPr>
          </a:lstStyle>
          <a:p>
            <a:pPr>
              <a:defRPr/>
            </a:pPr>
            <a:endParaRPr lang="es-ES" altLang="en-US"/>
          </a:p>
        </p:txBody>
      </p:sp>
      <p:sp>
        <p:nvSpPr>
          <p:cNvPr id="5" name="Rectangle 5">
            <a:extLst>
              <a:ext uri="{FF2B5EF4-FFF2-40B4-BE49-F238E27FC236}">
                <a16:creationId xmlns:a16="http://schemas.microsoft.com/office/drawing/2014/main" id="{8CA4EE8B-10F7-4798-9FDD-0A63285B9D4C}"/>
              </a:ext>
            </a:extLst>
          </p:cNvPr>
          <p:cNvSpPr>
            <a:spLocks noGrp="1" noChangeArrowheads="1"/>
          </p:cNvSpPr>
          <p:nvPr>
            <p:ph type="ftr" sz="quarter" idx="11"/>
          </p:nvPr>
        </p:nvSpPr>
        <p:spPr>
          <a:ln/>
        </p:spPr>
        <p:txBody>
          <a:bodyPr/>
          <a:lstStyle>
            <a:lvl1pPr>
              <a:defRPr/>
            </a:lvl1pPr>
          </a:lstStyle>
          <a:p>
            <a:pPr>
              <a:defRPr/>
            </a:pPr>
            <a:r>
              <a:rPr lang="es-ES" altLang="en-US"/>
              <a:t>TCF's DNA - Part 1</a:t>
            </a:r>
          </a:p>
        </p:txBody>
      </p:sp>
      <p:sp>
        <p:nvSpPr>
          <p:cNvPr id="6" name="Rectangle 6">
            <a:extLst>
              <a:ext uri="{FF2B5EF4-FFF2-40B4-BE49-F238E27FC236}">
                <a16:creationId xmlns:a16="http://schemas.microsoft.com/office/drawing/2014/main" id="{337066A8-04AD-42A9-8147-671B267A8143}"/>
              </a:ext>
            </a:extLst>
          </p:cNvPr>
          <p:cNvSpPr>
            <a:spLocks noGrp="1" noChangeArrowheads="1"/>
          </p:cNvSpPr>
          <p:nvPr>
            <p:ph type="sldNum" sz="quarter" idx="12"/>
          </p:nvPr>
        </p:nvSpPr>
        <p:spPr>
          <a:ln/>
        </p:spPr>
        <p:txBody>
          <a:bodyPr/>
          <a:lstStyle>
            <a:lvl1pPr>
              <a:defRPr/>
            </a:lvl1pPr>
          </a:lstStyle>
          <a:p>
            <a:pPr>
              <a:defRPr/>
            </a:pPr>
            <a:fld id="{678E7F71-8296-47A0-A5AA-31DB857C700B}" type="slidenum">
              <a:rPr lang="es-ES" altLang="en-US"/>
              <a:pPr>
                <a:defRPr/>
              </a:pPr>
              <a:t>‹#›</a:t>
            </a:fld>
            <a:endParaRPr lang="es-ES" altLang="en-US"/>
          </a:p>
        </p:txBody>
      </p:sp>
    </p:spTree>
    <p:extLst>
      <p:ext uri="{BB962C8B-B14F-4D97-AF65-F5344CB8AC3E}">
        <p14:creationId xmlns:p14="http://schemas.microsoft.com/office/powerpoint/2010/main" val="42070309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8D468473-86ED-436C-89FB-D2118355A56B}"/>
              </a:ext>
            </a:extLst>
          </p:cNvPr>
          <p:cNvSpPr>
            <a:spLocks noGrp="1" noChangeArrowheads="1"/>
          </p:cNvSpPr>
          <p:nvPr>
            <p:ph type="dt" sz="half" idx="10"/>
          </p:nvPr>
        </p:nvSpPr>
        <p:spPr>
          <a:ln/>
        </p:spPr>
        <p:txBody>
          <a:bodyPr/>
          <a:lstStyle>
            <a:lvl1pPr>
              <a:defRPr/>
            </a:lvl1pPr>
          </a:lstStyle>
          <a:p>
            <a:pPr>
              <a:defRPr/>
            </a:pPr>
            <a:endParaRPr lang="es-ES" altLang="en-US"/>
          </a:p>
        </p:txBody>
      </p:sp>
      <p:sp>
        <p:nvSpPr>
          <p:cNvPr id="5" name="Rectangle 5">
            <a:extLst>
              <a:ext uri="{FF2B5EF4-FFF2-40B4-BE49-F238E27FC236}">
                <a16:creationId xmlns:a16="http://schemas.microsoft.com/office/drawing/2014/main" id="{D8FA704E-9D6A-4F90-B394-77E85838DFD0}"/>
              </a:ext>
            </a:extLst>
          </p:cNvPr>
          <p:cNvSpPr>
            <a:spLocks noGrp="1" noChangeArrowheads="1"/>
          </p:cNvSpPr>
          <p:nvPr>
            <p:ph type="ftr" sz="quarter" idx="11"/>
          </p:nvPr>
        </p:nvSpPr>
        <p:spPr>
          <a:ln/>
        </p:spPr>
        <p:txBody>
          <a:bodyPr/>
          <a:lstStyle>
            <a:lvl1pPr>
              <a:defRPr/>
            </a:lvl1pPr>
          </a:lstStyle>
          <a:p>
            <a:pPr>
              <a:defRPr/>
            </a:pPr>
            <a:r>
              <a:rPr lang="es-ES" altLang="en-US"/>
              <a:t>TCF's DNA - Part 1</a:t>
            </a:r>
          </a:p>
        </p:txBody>
      </p:sp>
      <p:sp>
        <p:nvSpPr>
          <p:cNvPr id="6" name="Rectangle 6">
            <a:extLst>
              <a:ext uri="{FF2B5EF4-FFF2-40B4-BE49-F238E27FC236}">
                <a16:creationId xmlns:a16="http://schemas.microsoft.com/office/drawing/2014/main" id="{A88FE477-9026-4924-B3E8-FC0F06E1DE1C}"/>
              </a:ext>
            </a:extLst>
          </p:cNvPr>
          <p:cNvSpPr>
            <a:spLocks noGrp="1" noChangeArrowheads="1"/>
          </p:cNvSpPr>
          <p:nvPr>
            <p:ph type="sldNum" sz="quarter" idx="12"/>
          </p:nvPr>
        </p:nvSpPr>
        <p:spPr>
          <a:ln/>
        </p:spPr>
        <p:txBody>
          <a:bodyPr/>
          <a:lstStyle>
            <a:lvl1pPr>
              <a:defRPr/>
            </a:lvl1pPr>
          </a:lstStyle>
          <a:p>
            <a:pPr>
              <a:defRPr/>
            </a:pPr>
            <a:fld id="{94B80DB5-0C1E-484C-A817-CBB763861AEF}" type="slidenum">
              <a:rPr lang="es-ES" altLang="en-US"/>
              <a:pPr>
                <a:defRPr/>
              </a:pPr>
              <a:t>‹#›</a:t>
            </a:fld>
            <a:endParaRPr lang="es-ES" altLang="en-US"/>
          </a:p>
        </p:txBody>
      </p:sp>
    </p:spTree>
    <p:extLst>
      <p:ext uri="{BB962C8B-B14F-4D97-AF65-F5344CB8AC3E}">
        <p14:creationId xmlns:p14="http://schemas.microsoft.com/office/powerpoint/2010/main" val="2984379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E5064524-C88E-42C1-BE5F-A0E54A976474}"/>
              </a:ext>
            </a:extLst>
          </p:cNvPr>
          <p:cNvSpPr>
            <a:spLocks noGrp="1"/>
          </p:cNvSpPr>
          <p:nvPr>
            <p:ph type="dt" sz="half" idx="10"/>
          </p:nvPr>
        </p:nvSpPr>
        <p:spPr/>
        <p:txBody>
          <a:bodyPr/>
          <a:lstStyle>
            <a:lvl1pPr>
              <a:defRPr/>
            </a:lvl1pPr>
          </a:lstStyle>
          <a:p>
            <a:pPr>
              <a:defRPr/>
            </a:pPr>
            <a:endParaRPr lang="es-ES" altLang="en-US"/>
          </a:p>
        </p:txBody>
      </p:sp>
      <p:sp>
        <p:nvSpPr>
          <p:cNvPr id="5" name="Footer Placeholder 4">
            <a:extLst>
              <a:ext uri="{FF2B5EF4-FFF2-40B4-BE49-F238E27FC236}">
                <a16:creationId xmlns:a16="http://schemas.microsoft.com/office/drawing/2014/main" id="{5F4044B6-8D93-41A0-BC9E-0D40AE33B159}"/>
              </a:ext>
            </a:extLst>
          </p:cNvPr>
          <p:cNvSpPr>
            <a:spLocks noGrp="1"/>
          </p:cNvSpPr>
          <p:nvPr>
            <p:ph type="ftr" sz="quarter" idx="11"/>
          </p:nvPr>
        </p:nvSpPr>
        <p:spPr/>
        <p:txBody>
          <a:bodyPr/>
          <a:lstStyle>
            <a:lvl1pPr>
              <a:defRPr/>
            </a:lvl1pPr>
          </a:lstStyle>
          <a:p>
            <a:pPr>
              <a:defRPr/>
            </a:pPr>
            <a:r>
              <a:rPr lang="es-ES" altLang="en-US"/>
              <a:t>TCF's DNA - Part 1</a:t>
            </a:r>
          </a:p>
        </p:txBody>
      </p:sp>
      <p:sp>
        <p:nvSpPr>
          <p:cNvPr id="6" name="Slide Number Placeholder 5">
            <a:extLst>
              <a:ext uri="{FF2B5EF4-FFF2-40B4-BE49-F238E27FC236}">
                <a16:creationId xmlns:a16="http://schemas.microsoft.com/office/drawing/2014/main" id="{0588CDA4-A268-429C-AE1B-B42AA5B0BE26}"/>
              </a:ext>
            </a:extLst>
          </p:cNvPr>
          <p:cNvSpPr>
            <a:spLocks noGrp="1"/>
          </p:cNvSpPr>
          <p:nvPr>
            <p:ph type="sldNum" sz="quarter" idx="12"/>
          </p:nvPr>
        </p:nvSpPr>
        <p:spPr/>
        <p:txBody>
          <a:bodyPr/>
          <a:lstStyle>
            <a:lvl1pPr>
              <a:defRPr smtClean="0"/>
            </a:lvl1pPr>
          </a:lstStyle>
          <a:p>
            <a:pPr>
              <a:defRPr/>
            </a:pPr>
            <a:fld id="{09E9DA07-CD18-44AA-AF9F-AAD65547BD75}" type="slidenum">
              <a:rPr lang="es-ES" altLang="en-US"/>
              <a:pPr>
                <a:defRPr/>
              </a:pPr>
              <a:t>‹#›</a:t>
            </a:fld>
            <a:endParaRPr lang="es-ES" altLang="en-US"/>
          </a:p>
        </p:txBody>
      </p:sp>
    </p:spTree>
    <p:extLst>
      <p:ext uri="{BB962C8B-B14F-4D97-AF65-F5344CB8AC3E}">
        <p14:creationId xmlns:p14="http://schemas.microsoft.com/office/powerpoint/2010/main" val="22516776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419D5FD-C4F8-4DA6-B4F6-2A94E63D6972}"/>
              </a:ext>
            </a:extLst>
          </p:cNvPr>
          <p:cNvSpPr>
            <a:spLocks noGrp="1"/>
          </p:cNvSpPr>
          <p:nvPr>
            <p:ph type="dt" sz="half" idx="10"/>
          </p:nvPr>
        </p:nvSpPr>
        <p:spPr/>
        <p:txBody>
          <a:bodyPr/>
          <a:lstStyle>
            <a:lvl1pPr>
              <a:defRPr/>
            </a:lvl1pPr>
          </a:lstStyle>
          <a:p>
            <a:pPr>
              <a:defRPr/>
            </a:pPr>
            <a:endParaRPr lang="es-ES" altLang="en-US"/>
          </a:p>
        </p:txBody>
      </p:sp>
      <p:sp>
        <p:nvSpPr>
          <p:cNvPr id="6" name="Footer Placeholder 5">
            <a:extLst>
              <a:ext uri="{FF2B5EF4-FFF2-40B4-BE49-F238E27FC236}">
                <a16:creationId xmlns:a16="http://schemas.microsoft.com/office/drawing/2014/main" id="{28395598-D862-4602-986A-0F6B14554940}"/>
              </a:ext>
            </a:extLst>
          </p:cNvPr>
          <p:cNvSpPr>
            <a:spLocks noGrp="1"/>
          </p:cNvSpPr>
          <p:nvPr>
            <p:ph type="ftr" sz="quarter" idx="11"/>
          </p:nvPr>
        </p:nvSpPr>
        <p:spPr/>
        <p:txBody>
          <a:bodyPr/>
          <a:lstStyle>
            <a:lvl1pPr>
              <a:defRPr/>
            </a:lvl1pPr>
          </a:lstStyle>
          <a:p>
            <a:pPr>
              <a:defRPr/>
            </a:pPr>
            <a:r>
              <a:rPr lang="es-ES" altLang="en-US"/>
              <a:t>TCF's DNA - Part 1</a:t>
            </a:r>
          </a:p>
        </p:txBody>
      </p:sp>
      <p:sp>
        <p:nvSpPr>
          <p:cNvPr id="7" name="Slide Number Placeholder 6">
            <a:extLst>
              <a:ext uri="{FF2B5EF4-FFF2-40B4-BE49-F238E27FC236}">
                <a16:creationId xmlns:a16="http://schemas.microsoft.com/office/drawing/2014/main" id="{7754E303-253E-4ED4-85DF-737D99409937}"/>
              </a:ext>
            </a:extLst>
          </p:cNvPr>
          <p:cNvSpPr>
            <a:spLocks noGrp="1"/>
          </p:cNvSpPr>
          <p:nvPr>
            <p:ph type="sldNum" sz="quarter" idx="12"/>
          </p:nvPr>
        </p:nvSpPr>
        <p:spPr/>
        <p:txBody>
          <a:bodyPr/>
          <a:lstStyle>
            <a:lvl1pPr>
              <a:defRPr smtClean="0"/>
            </a:lvl1pPr>
          </a:lstStyle>
          <a:p>
            <a:pPr>
              <a:defRPr/>
            </a:pPr>
            <a:fld id="{D2766CC8-3E84-41FF-A1F2-1F3C736EA8E1}" type="slidenum">
              <a:rPr lang="es-ES" altLang="en-US"/>
              <a:pPr>
                <a:defRPr/>
              </a:pPr>
              <a:t>‹#›</a:t>
            </a:fld>
            <a:endParaRPr lang="es-ES" altLang="en-US"/>
          </a:p>
        </p:txBody>
      </p:sp>
    </p:spTree>
    <p:extLst>
      <p:ext uri="{BB962C8B-B14F-4D97-AF65-F5344CB8AC3E}">
        <p14:creationId xmlns:p14="http://schemas.microsoft.com/office/powerpoint/2010/main" val="36043943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F69DCD1-8512-4E11-9548-C60BD47A678A}"/>
              </a:ext>
            </a:extLst>
          </p:cNvPr>
          <p:cNvSpPr>
            <a:spLocks noGrp="1"/>
          </p:cNvSpPr>
          <p:nvPr>
            <p:ph type="dt" sz="half" idx="10"/>
          </p:nvPr>
        </p:nvSpPr>
        <p:spPr/>
        <p:txBody>
          <a:bodyPr/>
          <a:lstStyle>
            <a:lvl1pPr>
              <a:defRPr/>
            </a:lvl1pPr>
          </a:lstStyle>
          <a:p>
            <a:pPr>
              <a:defRPr/>
            </a:pPr>
            <a:endParaRPr lang="es-ES" altLang="en-US"/>
          </a:p>
        </p:txBody>
      </p:sp>
      <p:sp>
        <p:nvSpPr>
          <p:cNvPr id="8" name="Footer Placeholder 7">
            <a:extLst>
              <a:ext uri="{FF2B5EF4-FFF2-40B4-BE49-F238E27FC236}">
                <a16:creationId xmlns:a16="http://schemas.microsoft.com/office/drawing/2014/main" id="{C2E12A57-F8C7-4097-98BD-4CE21FAAECF0}"/>
              </a:ext>
            </a:extLst>
          </p:cNvPr>
          <p:cNvSpPr>
            <a:spLocks noGrp="1"/>
          </p:cNvSpPr>
          <p:nvPr>
            <p:ph type="ftr" sz="quarter" idx="11"/>
          </p:nvPr>
        </p:nvSpPr>
        <p:spPr/>
        <p:txBody>
          <a:bodyPr/>
          <a:lstStyle>
            <a:lvl1pPr>
              <a:defRPr/>
            </a:lvl1pPr>
          </a:lstStyle>
          <a:p>
            <a:pPr>
              <a:defRPr/>
            </a:pPr>
            <a:r>
              <a:rPr lang="es-ES" altLang="en-US"/>
              <a:t>TCF's DNA - Part 1</a:t>
            </a:r>
          </a:p>
        </p:txBody>
      </p:sp>
      <p:sp>
        <p:nvSpPr>
          <p:cNvPr id="9" name="Slide Number Placeholder 8">
            <a:extLst>
              <a:ext uri="{FF2B5EF4-FFF2-40B4-BE49-F238E27FC236}">
                <a16:creationId xmlns:a16="http://schemas.microsoft.com/office/drawing/2014/main" id="{891D8B99-080B-43F3-88D6-747BD9997399}"/>
              </a:ext>
            </a:extLst>
          </p:cNvPr>
          <p:cNvSpPr>
            <a:spLocks noGrp="1"/>
          </p:cNvSpPr>
          <p:nvPr>
            <p:ph type="sldNum" sz="quarter" idx="12"/>
          </p:nvPr>
        </p:nvSpPr>
        <p:spPr/>
        <p:txBody>
          <a:bodyPr/>
          <a:lstStyle>
            <a:lvl1pPr>
              <a:defRPr smtClean="0"/>
            </a:lvl1pPr>
          </a:lstStyle>
          <a:p>
            <a:pPr>
              <a:defRPr/>
            </a:pPr>
            <a:fld id="{45D6699F-9CC1-46F1-BBBF-3BD0F26FF03A}" type="slidenum">
              <a:rPr lang="es-ES" altLang="en-US"/>
              <a:pPr>
                <a:defRPr/>
              </a:pPr>
              <a:t>‹#›</a:t>
            </a:fld>
            <a:endParaRPr lang="es-ES" altLang="en-US"/>
          </a:p>
        </p:txBody>
      </p:sp>
    </p:spTree>
    <p:extLst>
      <p:ext uri="{BB962C8B-B14F-4D97-AF65-F5344CB8AC3E}">
        <p14:creationId xmlns:p14="http://schemas.microsoft.com/office/powerpoint/2010/main" val="2281315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F13E6CD-CFA7-4E1A-AAFA-734E0385A647}"/>
              </a:ext>
            </a:extLst>
          </p:cNvPr>
          <p:cNvSpPr>
            <a:spLocks noGrp="1"/>
          </p:cNvSpPr>
          <p:nvPr>
            <p:ph type="dt" sz="half" idx="10"/>
          </p:nvPr>
        </p:nvSpPr>
        <p:spPr/>
        <p:txBody>
          <a:bodyPr/>
          <a:lstStyle>
            <a:lvl1pPr>
              <a:defRPr/>
            </a:lvl1pPr>
          </a:lstStyle>
          <a:p>
            <a:pPr>
              <a:defRPr/>
            </a:pPr>
            <a:endParaRPr lang="es-ES" altLang="en-US"/>
          </a:p>
        </p:txBody>
      </p:sp>
      <p:sp>
        <p:nvSpPr>
          <p:cNvPr id="4" name="Footer Placeholder 3">
            <a:extLst>
              <a:ext uri="{FF2B5EF4-FFF2-40B4-BE49-F238E27FC236}">
                <a16:creationId xmlns:a16="http://schemas.microsoft.com/office/drawing/2014/main" id="{B0F9C51E-7C36-4AB4-BC0F-5205B4AEEEA3}"/>
              </a:ext>
            </a:extLst>
          </p:cNvPr>
          <p:cNvSpPr>
            <a:spLocks noGrp="1"/>
          </p:cNvSpPr>
          <p:nvPr>
            <p:ph type="ftr" sz="quarter" idx="11"/>
          </p:nvPr>
        </p:nvSpPr>
        <p:spPr/>
        <p:txBody>
          <a:bodyPr/>
          <a:lstStyle>
            <a:lvl1pPr>
              <a:defRPr/>
            </a:lvl1pPr>
          </a:lstStyle>
          <a:p>
            <a:pPr>
              <a:defRPr/>
            </a:pPr>
            <a:r>
              <a:rPr lang="es-ES" altLang="en-US"/>
              <a:t>TCF's DNA - Part 1</a:t>
            </a:r>
          </a:p>
        </p:txBody>
      </p:sp>
      <p:sp>
        <p:nvSpPr>
          <p:cNvPr id="5" name="Slide Number Placeholder 4">
            <a:extLst>
              <a:ext uri="{FF2B5EF4-FFF2-40B4-BE49-F238E27FC236}">
                <a16:creationId xmlns:a16="http://schemas.microsoft.com/office/drawing/2014/main" id="{35A23A4F-315A-4FD2-8DBA-C91125B8B647}"/>
              </a:ext>
            </a:extLst>
          </p:cNvPr>
          <p:cNvSpPr>
            <a:spLocks noGrp="1"/>
          </p:cNvSpPr>
          <p:nvPr>
            <p:ph type="sldNum" sz="quarter" idx="12"/>
          </p:nvPr>
        </p:nvSpPr>
        <p:spPr/>
        <p:txBody>
          <a:bodyPr/>
          <a:lstStyle>
            <a:lvl1pPr>
              <a:defRPr smtClean="0"/>
            </a:lvl1pPr>
          </a:lstStyle>
          <a:p>
            <a:pPr>
              <a:defRPr/>
            </a:pPr>
            <a:fld id="{04A39DA4-7A87-4A79-B4B1-A01D105C4736}" type="slidenum">
              <a:rPr lang="es-ES" altLang="en-US"/>
              <a:pPr>
                <a:defRPr/>
              </a:pPr>
              <a:t>‹#›</a:t>
            </a:fld>
            <a:endParaRPr lang="es-ES" altLang="en-US"/>
          </a:p>
        </p:txBody>
      </p:sp>
    </p:spTree>
    <p:extLst>
      <p:ext uri="{BB962C8B-B14F-4D97-AF65-F5344CB8AC3E}">
        <p14:creationId xmlns:p14="http://schemas.microsoft.com/office/powerpoint/2010/main" val="31433249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63927D2-2A99-4680-A35C-75E96A00FFEA}"/>
              </a:ext>
            </a:extLst>
          </p:cNvPr>
          <p:cNvSpPr>
            <a:spLocks noGrp="1"/>
          </p:cNvSpPr>
          <p:nvPr>
            <p:ph type="dt" sz="half" idx="10"/>
          </p:nvPr>
        </p:nvSpPr>
        <p:spPr/>
        <p:txBody>
          <a:bodyPr/>
          <a:lstStyle>
            <a:lvl1pPr>
              <a:defRPr/>
            </a:lvl1pPr>
          </a:lstStyle>
          <a:p>
            <a:pPr>
              <a:defRPr/>
            </a:pPr>
            <a:endParaRPr lang="es-ES" altLang="en-US"/>
          </a:p>
        </p:txBody>
      </p:sp>
      <p:sp>
        <p:nvSpPr>
          <p:cNvPr id="3" name="Footer Placeholder 2">
            <a:extLst>
              <a:ext uri="{FF2B5EF4-FFF2-40B4-BE49-F238E27FC236}">
                <a16:creationId xmlns:a16="http://schemas.microsoft.com/office/drawing/2014/main" id="{AC6219D3-6F17-47F6-AB5D-28CEDC88C8BB}"/>
              </a:ext>
            </a:extLst>
          </p:cNvPr>
          <p:cNvSpPr>
            <a:spLocks noGrp="1"/>
          </p:cNvSpPr>
          <p:nvPr>
            <p:ph type="ftr" sz="quarter" idx="11"/>
          </p:nvPr>
        </p:nvSpPr>
        <p:spPr/>
        <p:txBody>
          <a:bodyPr/>
          <a:lstStyle>
            <a:lvl1pPr>
              <a:defRPr/>
            </a:lvl1pPr>
          </a:lstStyle>
          <a:p>
            <a:pPr>
              <a:defRPr/>
            </a:pPr>
            <a:r>
              <a:rPr lang="es-ES" altLang="en-US"/>
              <a:t>TCF's DNA - Part 1</a:t>
            </a:r>
          </a:p>
        </p:txBody>
      </p:sp>
      <p:sp>
        <p:nvSpPr>
          <p:cNvPr id="4" name="Slide Number Placeholder 3">
            <a:extLst>
              <a:ext uri="{FF2B5EF4-FFF2-40B4-BE49-F238E27FC236}">
                <a16:creationId xmlns:a16="http://schemas.microsoft.com/office/drawing/2014/main" id="{B4FF1AB4-89F1-47A0-B72C-748B381D5A43}"/>
              </a:ext>
            </a:extLst>
          </p:cNvPr>
          <p:cNvSpPr>
            <a:spLocks noGrp="1"/>
          </p:cNvSpPr>
          <p:nvPr>
            <p:ph type="sldNum" sz="quarter" idx="12"/>
          </p:nvPr>
        </p:nvSpPr>
        <p:spPr/>
        <p:txBody>
          <a:bodyPr/>
          <a:lstStyle>
            <a:lvl1pPr>
              <a:defRPr smtClean="0"/>
            </a:lvl1pPr>
          </a:lstStyle>
          <a:p>
            <a:pPr>
              <a:defRPr/>
            </a:pPr>
            <a:fld id="{AB98EC6E-D6E1-4109-A521-ED50E3EA9A89}" type="slidenum">
              <a:rPr lang="es-ES" altLang="en-US"/>
              <a:pPr>
                <a:defRPr/>
              </a:pPr>
              <a:t>‹#›</a:t>
            </a:fld>
            <a:endParaRPr lang="es-ES" altLang="en-US"/>
          </a:p>
        </p:txBody>
      </p:sp>
    </p:spTree>
    <p:extLst>
      <p:ext uri="{BB962C8B-B14F-4D97-AF65-F5344CB8AC3E}">
        <p14:creationId xmlns:p14="http://schemas.microsoft.com/office/powerpoint/2010/main" val="38105024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74D13AF-E9ED-4CAD-B368-AAB0E22CAF37}"/>
              </a:ext>
            </a:extLst>
          </p:cNvPr>
          <p:cNvSpPr>
            <a:spLocks noGrp="1"/>
          </p:cNvSpPr>
          <p:nvPr>
            <p:ph type="dt" sz="half" idx="10"/>
          </p:nvPr>
        </p:nvSpPr>
        <p:spPr/>
        <p:txBody>
          <a:bodyPr/>
          <a:lstStyle>
            <a:lvl1pPr>
              <a:defRPr/>
            </a:lvl1pPr>
          </a:lstStyle>
          <a:p>
            <a:pPr>
              <a:defRPr/>
            </a:pPr>
            <a:endParaRPr lang="es-ES" altLang="en-US"/>
          </a:p>
        </p:txBody>
      </p:sp>
      <p:sp>
        <p:nvSpPr>
          <p:cNvPr id="6" name="Footer Placeholder 5">
            <a:extLst>
              <a:ext uri="{FF2B5EF4-FFF2-40B4-BE49-F238E27FC236}">
                <a16:creationId xmlns:a16="http://schemas.microsoft.com/office/drawing/2014/main" id="{967C559E-679E-4BCF-94DE-3C385A40DFF8}"/>
              </a:ext>
            </a:extLst>
          </p:cNvPr>
          <p:cNvSpPr>
            <a:spLocks noGrp="1"/>
          </p:cNvSpPr>
          <p:nvPr>
            <p:ph type="ftr" sz="quarter" idx="11"/>
          </p:nvPr>
        </p:nvSpPr>
        <p:spPr/>
        <p:txBody>
          <a:bodyPr/>
          <a:lstStyle>
            <a:lvl1pPr>
              <a:defRPr/>
            </a:lvl1pPr>
          </a:lstStyle>
          <a:p>
            <a:pPr>
              <a:defRPr/>
            </a:pPr>
            <a:r>
              <a:rPr lang="es-ES" altLang="en-US"/>
              <a:t>TCF's DNA - Part 1</a:t>
            </a:r>
          </a:p>
        </p:txBody>
      </p:sp>
      <p:sp>
        <p:nvSpPr>
          <p:cNvPr id="7" name="Slide Number Placeholder 6">
            <a:extLst>
              <a:ext uri="{FF2B5EF4-FFF2-40B4-BE49-F238E27FC236}">
                <a16:creationId xmlns:a16="http://schemas.microsoft.com/office/drawing/2014/main" id="{34F4564B-3753-4205-9E48-B033A4540DA9}"/>
              </a:ext>
            </a:extLst>
          </p:cNvPr>
          <p:cNvSpPr>
            <a:spLocks noGrp="1"/>
          </p:cNvSpPr>
          <p:nvPr>
            <p:ph type="sldNum" sz="quarter" idx="12"/>
          </p:nvPr>
        </p:nvSpPr>
        <p:spPr/>
        <p:txBody>
          <a:bodyPr/>
          <a:lstStyle>
            <a:lvl1pPr>
              <a:defRPr smtClean="0"/>
            </a:lvl1pPr>
          </a:lstStyle>
          <a:p>
            <a:pPr>
              <a:defRPr/>
            </a:pPr>
            <a:fld id="{AC8F89FE-1F57-4288-A61C-F2550F9A341E}" type="slidenum">
              <a:rPr lang="es-ES" altLang="en-US"/>
              <a:pPr>
                <a:defRPr/>
              </a:pPr>
              <a:t>‹#›</a:t>
            </a:fld>
            <a:endParaRPr lang="es-ES" altLang="en-US"/>
          </a:p>
        </p:txBody>
      </p:sp>
    </p:spTree>
    <p:extLst>
      <p:ext uri="{BB962C8B-B14F-4D97-AF65-F5344CB8AC3E}">
        <p14:creationId xmlns:p14="http://schemas.microsoft.com/office/powerpoint/2010/main" val="20052876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2C327F9-2BBF-40F4-88F5-58C78B6D9293}"/>
              </a:ext>
            </a:extLst>
          </p:cNvPr>
          <p:cNvSpPr>
            <a:spLocks noGrp="1"/>
          </p:cNvSpPr>
          <p:nvPr>
            <p:ph type="dt" sz="half" idx="10"/>
          </p:nvPr>
        </p:nvSpPr>
        <p:spPr/>
        <p:txBody>
          <a:bodyPr/>
          <a:lstStyle>
            <a:lvl1pPr>
              <a:defRPr/>
            </a:lvl1pPr>
          </a:lstStyle>
          <a:p>
            <a:pPr>
              <a:defRPr/>
            </a:pPr>
            <a:endParaRPr lang="es-ES" altLang="en-US"/>
          </a:p>
        </p:txBody>
      </p:sp>
      <p:sp>
        <p:nvSpPr>
          <p:cNvPr id="6" name="Footer Placeholder 5">
            <a:extLst>
              <a:ext uri="{FF2B5EF4-FFF2-40B4-BE49-F238E27FC236}">
                <a16:creationId xmlns:a16="http://schemas.microsoft.com/office/drawing/2014/main" id="{2354AD27-1A51-4851-AF15-A4047ED1E830}"/>
              </a:ext>
            </a:extLst>
          </p:cNvPr>
          <p:cNvSpPr>
            <a:spLocks noGrp="1"/>
          </p:cNvSpPr>
          <p:nvPr>
            <p:ph type="ftr" sz="quarter" idx="11"/>
          </p:nvPr>
        </p:nvSpPr>
        <p:spPr/>
        <p:txBody>
          <a:bodyPr/>
          <a:lstStyle>
            <a:lvl1pPr>
              <a:defRPr/>
            </a:lvl1pPr>
          </a:lstStyle>
          <a:p>
            <a:pPr>
              <a:defRPr/>
            </a:pPr>
            <a:r>
              <a:rPr lang="es-ES" altLang="en-US"/>
              <a:t>TCF's DNA - Part 1</a:t>
            </a:r>
          </a:p>
        </p:txBody>
      </p:sp>
      <p:sp>
        <p:nvSpPr>
          <p:cNvPr id="7" name="Slide Number Placeholder 6">
            <a:extLst>
              <a:ext uri="{FF2B5EF4-FFF2-40B4-BE49-F238E27FC236}">
                <a16:creationId xmlns:a16="http://schemas.microsoft.com/office/drawing/2014/main" id="{84BDB0EA-7E97-4C9F-ADC0-D6DBA5DB1FAC}"/>
              </a:ext>
            </a:extLst>
          </p:cNvPr>
          <p:cNvSpPr>
            <a:spLocks noGrp="1"/>
          </p:cNvSpPr>
          <p:nvPr>
            <p:ph type="sldNum" sz="quarter" idx="12"/>
          </p:nvPr>
        </p:nvSpPr>
        <p:spPr/>
        <p:txBody>
          <a:bodyPr/>
          <a:lstStyle>
            <a:lvl1pPr>
              <a:defRPr smtClean="0"/>
            </a:lvl1pPr>
          </a:lstStyle>
          <a:p>
            <a:pPr>
              <a:defRPr/>
            </a:pPr>
            <a:fld id="{BF1305C6-45C8-4FF4-A58A-89149D40344C}" type="slidenum">
              <a:rPr lang="es-ES" altLang="en-US"/>
              <a:pPr>
                <a:defRPr/>
              </a:pPr>
              <a:t>‹#›</a:t>
            </a:fld>
            <a:endParaRPr lang="es-ES" altLang="en-US"/>
          </a:p>
        </p:txBody>
      </p:sp>
    </p:spTree>
    <p:extLst>
      <p:ext uri="{BB962C8B-B14F-4D97-AF65-F5344CB8AC3E}">
        <p14:creationId xmlns:p14="http://schemas.microsoft.com/office/powerpoint/2010/main" val="32709618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image" Target="../media/image1.jpeg"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 /><Relationship Id="rId13" Type="http://schemas.openxmlformats.org/officeDocument/2006/relationships/image" Target="../media/image2.jpeg" /><Relationship Id="rId3" Type="http://schemas.openxmlformats.org/officeDocument/2006/relationships/slideLayout" Target="../slideLayouts/slideLayout14.xml" /><Relationship Id="rId7" Type="http://schemas.openxmlformats.org/officeDocument/2006/relationships/slideLayout" Target="../slideLayouts/slideLayout18.xml" /><Relationship Id="rId12" Type="http://schemas.openxmlformats.org/officeDocument/2006/relationships/theme" Target="../theme/theme2.xml" /><Relationship Id="rId2" Type="http://schemas.openxmlformats.org/officeDocument/2006/relationships/slideLayout" Target="../slideLayouts/slideLayout13.xml" /><Relationship Id="rId1" Type="http://schemas.openxmlformats.org/officeDocument/2006/relationships/slideLayout" Target="../slideLayouts/slideLayout12.xml" /><Relationship Id="rId6" Type="http://schemas.openxmlformats.org/officeDocument/2006/relationships/slideLayout" Target="../slideLayouts/slideLayout17.xml" /><Relationship Id="rId11" Type="http://schemas.openxmlformats.org/officeDocument/2006/relationships/slideLayout" Target="../slideLayouts/slideLayout22.xml" /><Relationship Id="rId5" Type="http://schemas.openxmlformats.org/officeDocument/2006/relationships/slideLayout" Target="../slideLayouts/slideLayout16.xml" /><Relationship Id="rId10" Type="http://schemas.openxmlformats.org/officeDocument/2006/relationships/slideLayout" Target="../slideLayouts/slideLayout21.xml" /><Relationship Id="rId4" Type="http://schemas.openxmlformats.org/officeDocument/2006/relationships/slideLayout" Target="../slideLayouts/slideLayout15.xml" /><Relationship Id="rId9" Type="http://schemas.openxmlformats.org/officeDocument/2006/relationships/slideLayout" Target="../slideLayouts/slideLayout20.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E84E3CA1-E916-403F-BD5F-533CAE90C190}"/>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en-US"/>
              <a:t>Haga clic para cambiar el estilo de título	</a:t>
            </a:r>
          </a:p>
        </p:txBody>
      </p:sp>
      <p:sp>
        <p:nvSpPr>
          <p:cNvPr id="1027" name="Rectangle 3">
            <a:extLst>
              <a:ext uri="{FF2B5EF4-FFF2-40B4-BE49-F238E27FC236}">
                <a16:creationId xmlns:a16="http://schemas.microsoft.com/office/drawing/2014/main" id="{B860DD36-2B49-458C-B03B-75997027EDB4}"/>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n-US"/>
              <a:t>Haga clic para modificar el estilo de texto del patrón</a:t>
            </a:r>
          </a:p>
          <a:p>
            <a:pPr lvl="1"/>
            <a:r>
              <a:rPr lang="es-ES" altLang="en-US"/>
              <a:t>Segundo nivel</a:t>
            </a:r>
          </a:p>
          <a:p>
            <a:pPr lvl="2"/>
            <a:r>
              <a:rPr lang="es-ES" altLang="en-US"/>
              <a:t>Tercer nivel</a:t>
            </a:r>
          </a:p>
          <a:p>
            <a:pPr lvl="3"/>
            <a:r>
              <a:rPr lang="es-ES" altLang="en-US"/>
              <a:t>Cuarto nivel</a:t>
            </a:r>
          </a:p>
          <a:p>
            <a:pPr lvl="4"/>
            <a:r>
              <a:rPr lang="es-ES" altLang="en-US"/>
              <a:t>Quinto nivel</a:t>
            </a:r>
          </a:p>
        </p:txBody>
      </p:sp>
      <p:sp>
        <p:nvSpPr>
          <p:cNvPr id="1028" name="Rectangle 4">
            <a:extLst>
              <a:ext uri="{FF2B5EF4-FFF2-40B4-BE49-F238E27FC236}">
                <a16:creationId xmlns:a16="http://schemas.microsoft.com/office/drawing/2014/main" id="{72D6448C-BFDC-4E20-B135-E7B31FB4F364}"/>
              </a:ext>
            </a:extLst>
          </p:cNvPr>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s-ES" altLang="en-US"/>
          </a:p>
        </p:txBody>
      </p:sp>
      <p:sp>
        <p:nvSpPr>
          <p:cNvPr id="1029" name="Rectangle 5">
            <a:extLst>
              <a:ext uri="{FF2B5EF4-FFF2-40B4-BE49-F238E27FC236}">
                <a16:creationId xmlns:a16="http://schemas.microsoft.com/office/drawing/2014/main" id="{85E82DF1-A225-4770-A4C8-03BFFBE76ABF}"/>
              </a:ext>
            </a:extLst>
          </p:cNvPr>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r>
              <a:rPr lang="es-ES" altLang="en-US"/>
              <a:t>TCF's DNA - Part 1</a:t>
            </a:r>
          </a:p>
        </p:txBody>
      </p:sp>
      <p:sp>
        <p:nvSpPr>
          <p:cNvPr id="1030" name="Rectangle 6">
            <a:extLst>
              <a:ext uri="{FF2B5EF4-FFF2-40B4-BE49-F238E27FC236}">
                <a16:creationId xmlns:a16="http://schemas.microsoft.com/office/drawing/2014/main" id="{08BFF163-5EF0-48B7-B638-6C33B87853B4}"/>
              </a:ext>
            </a:extLst>
          </p:cNvPr>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4289EB66-B614-4621-BE08-DB86595735B3}" type="slidenum">
              <a:rPr lang="es-ES" altLang="en-US"/>
              <a:pPr>
                <a:defRPr/>
              </a:pPr>
              <a:t>‹#›</a:t>
            </a:fld>
            <a:endParaRPr lang="es-ES" altLang="en-US"/>
          </a:p>
        </p:txBody>
      </p:sp>
    </p:spTree>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p:hf hdr="0" ftr="0" dt="0"/>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1B4DC55A-BD85-442B-8A4D-3BBA4DCCD6AC}"/>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en-US"/>
              <a:t>Haga clic para cambiar el estilo de título	</a:t>
            </a:r>
          </a:p>
        </p:txBody>
      </p:sp>
      <p:sp>
        <p:nvSpPr>
          <p:cNvPr id="2051" name="Rectangle 3">
            <a:extLst>
              <a:ext uri="{FF2B5EF4-FFF2-40B4-BE49-F238E27FC236}">
                <a16:creationId xmlns:a16="http://schemas.microsoft.com/office/drawing/2014/main" id="{1348062C-1A0C-4FFE-A9B7-2D8706399AB5}"/>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n-US"/>
              <a:t>Haga clic para modificar el estilo de texto del patrón</a:t>
            </a:r>
          </a:p>
          <a:p>
            <a:pPr lvl="1"/>
            <a:r>
              <a:rPr lang="es-ES" altLang="en-US"/>
              <a:t>Segundo nivel</a:t>
            </a:r>
          </a:p>
          <a:p>
            <a:pPr lvl="2"/>
            <a:r>
              <a:rPr lang="es-ES" altLang="en-US"/>
              <a:t>Tercer nivel</a:t>
            </a:r>
          </a:p>
          <a:p>
            <a:pPr lvl="3"/>
            <a:r>
              <a:rPr lang="es-ES" altLang="en-US"/>
              <a:t>Cuarto nivel</a:t>
            </a:r>
          </a:p>
          <a:p>
            <a:pPr lvl="4"/>
            <a:r>
              <a:rPr lang="es-ES" altLang="en-US"/>
              <a:t>Quinto nivel</a:t>
            </a:r>
          </a:p>
        </p:txBody>
      </p:sp>
      <p:sp>
        <p:nvSpPr>
          <p:cNvPr id="1028" name="Rectangle 4">
            <a:extLst>
              <a:ext uri="{FF2B5EF4-FFF2-40B4-BE49-F238E27FC236}">
                <a16:creationId xmlns:a16="http://schemas.microsoft.com/office/drawing/2014/main" id="{842486A1-6265-429E-BAB7-F2D3F5DB83FE}"/>
              </a:ext>
            </a:extLst>
          </p:cNvPr>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s-ES" altLang="en-US"/>
          </a:p>
        </p:txBody>
      </p:sp>
      <p:sp>
        <p:nvSpPr>
          <p:cNvPr id="1029" name="Rectangle 5">
            <a:extLst>
              <a:ext uri="{FF2B5EF4-FFF2-40B4-BE49-F238E27FC236}">
                <a16:creationId xmlns:a16="http://schemas.microsoft.com/office/drawing/2014/main" id="{309D9BA2-C972-4061-8FFA-56176972407D}"/>
              </a:ext>
            </a:extLst>
          </p:cNvPr>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r>
              <a:rPr lang="es-ES" altLang="en-US"/>
              <a:t>TCF's DNA - Part 1</a:t>
            </a:r>
          </a:p>
        </p:txBody>
      </p:sp>
      <p:sp>
        <p:nvSpPr>
          <p:cNvPr id="1030" name="Rectangle 6">
            <a:extLst>
              <a:ext uri="{FF2B5EF4-FFF2-40B4-BE49-F238E27FC236}">
                <a16:creationId xmlns:a16="http://schemas.microsoft.com/office/drawing/2014/main" id="{77DDFEC4-FA85-458F-BAD4-C960649948E3}"/>
              </a:ext>
            </a:extLst>
          </p:cNvPr>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A987E8D4-FD6C-4B81-8BE4-275BEC106364}" type="slidenum">
              <a:rPr lang="es-ES" altLang="en-US"/>
              <a:pPr>
                <a:defRPr/>
              </a:pPr>
              <a:t>‹#›</a:t>
            </a:fld>
            <a:endParaRPr lang="es-ES" altLang="en-US"/>
          </a:p>
        </p:txBody>
      </p:sp>
    </p:spTree>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Lst>
  <p:hf hdr="0" ftr="0" dt="0"/>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 /><Relationship Id="rId2" Type="http://schemas.openxmlformats.org/officeDocument/2006/relationships/notesSlide" Target="../notesSlides/notesSlide1.xml" /><Relationship Id="rId1" Type="http://schemas.openxmlformats.org/officeDocument/2006/relationships/slideLayout" Target="../slideLayouts/slideLayout12.xml" /></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 /><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 /><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 /><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 /><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 /><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 /><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 /><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 /><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3" Type="http://schemas.openxmlformats.org/officeDocument/2006/relationships/image" Target="../media/image1.jpeg" /><Relationship Id="rId2" Type="http://schemas.openxmlformats.org/officeDocument/2006/relationships/notesSlide" Target="../notesSlides/notesSlide18.xml" /><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3" Type="http://schemas.openxmlformats.org/officeDocument/2006/relationships/image" Target="../media/image1.jpeg" /><Relationship Id="rId2" Type="http://schemas.openxmlformats.org/officeDocument/2006/relationships/notesSlide" Target="../notesSlides/notesSlide19.xml" /><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 /><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3" Type="http://schemas.openxmlformats.org/officeDocument/2006/relationships/image" Target="../media/image3.jpeg" /><Relationship Id="rId2" Type="http://schemas.openxmlformats.org/officeDocument/2006/relationships/notesSlide" Target="../notesSlides/notesSlide20.xml" /><Relationship Id="rId1" Type="http://schemas.openxmlformats.org/officeDocument/2006/relationships/slideLayout" Target="../slideLayouts/slideLayout12.xml" /></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3" Type="http://schemas.openxmlformats.org/officeDocument/2006/relationships/image" Target="../media/image1.jpeg" /><Relationship Id="rId2" Type="http://schemas.openxmlformats.org/officeDocument/2006/relationships/notesSlide" Target="../notesSlides/notesSlide6.xml" /><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3" Type="http://schemas.openxmlformats.org/officeDocument/2006/relationships/image" Target="../media/image1.jpeg" /><Relationship Id="rId2" Type="http://schemas.openxmlformats.org/officeDocument/2006/relationships/notesSlide" Target="../notesSlides/notesSlide7.xml" /><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3" Type="http://schemas.openxmlformats.org/officeDocument/2006/relationships/image" Target="../media/image1.jpeg" /><Relationship Id="rId2" Type="http://schemas.openxmlformats.org/officeDocument/2006/relationships/notesSlide" Target="../notesSlides/notesSlide8.xml" /><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3" Type="http://schemas.openxmlformats.org/officeDocument/2006/relationships/image" Target="../media/image1.jpeg" /><Relationship Id="rId2" Type="http://schemas.openxmlformats.org/officeDocument/2006/relationships/notesSlide" Target="../notesSlides/notesSlide9.xml"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6386" name="Rectangle 110">
            <a:extLst>
              <a:ext uri="{FF2B5EF4-FFF2-40B4-BE49-F238E27FC236}">
                <a16:creationId xmlns:a16="http://schemas.microsoft.com/office/drawing/2014/main" id="{2CBD2B94-8F81-46E0-842E-C8476BCC8FAE}"/>
              </a:ext>
            </a:extLst>
          </p:cNvPr>
          <p:cNvSpPr>
            <a:spLocks noGrp="1" noChangeArrowheads="1"/>
          </p:cNvSpPr>
          <p:nvPr>
            <p:ph type="ctrTitle"/>
          </p:nvPr>
        </p:nvSpPr>
        <p:spPr>
          <a:xfrm>
            <a:off x="3348038" y="981076"/>
            <a:ext cx="5184775" cy="2447924"/>
          </a:xfrm>
          <a:noFill/>
        </p:spPr>
        <p:txBody>
          <a:bodyPr anchor="ctr"/>
          <a:lstStyle/>
          <a:p>
            <a:pPr algn="l" eaLnBrk="1" hangingPunct="1"/>
            <a:r>
              <a:rPr lang="es-UY" altLang="en-US" sz="4000" b="1" dirty="0">
                <a:solidFill>
                  <a:srgbClr val="FFFF00"/>
                </a:solidFill>
              </a:rPr>
              <a:t>TCF’s DNA 2025  Part 2 </a:t>
            </a:r>
            <a:r>
              <a:rPr lang="es-UY" altLang="en-US" sz="4000" b="1" i="1" dirty="0">
                <a:solidFill>
                  <a:schemeClr val="bg1"/>
                </a:solidFill>
              </a:rPr>
              <a:t>(of 4)</a:t>
            </a:r>
            <a:endParaRPr lang="es-ES" altLang="en-US" sz="4000" b="1" i="1" dirty="0">
              <a:solidFill>
                <a:schemeClr val="bg1"/>
              </a:solidFill>
            </a:endParaRPr>
          </a:p>
        </p:txBody>
      </p:sp>
      <p:sp>
        <p:nvSpPr>
          <p:cNvPr id="16387" name="Rectangle 115">
            <a:extLst>
              <a:ext uri="{FF2B5EF4-FFF2-40B4-BE49-F238E27FC236}">
                <a16:creationId xmlns:a16="http://schemas.microsoft.com/office/drawing/2014/main" id="{32081795-BB2C-4E2F-969B-ACCD75AB095A}"/>
              </a:ext>
            </a:extLst>
          </p:cNvPr>
          <p:cNvSpPr>
            <a:spLocks noGrp="1" noChangeArrowheads="1"/>
          </p:cNvSpPr>
          <p:nvPr>
            <p:ph type="subTitle" idx="1"/>
          </p:nvPr>
        </p:nvSpPr>
        <p:spPr>
          <a:xfrm>
            <a:off x="3563938" y="4077072"/>
            <a:ext cx="4752975" cy="1799853"/>
          </a:xfrm>
        </p:spPr>
        <p:txBody>
          <a:bodyPr/>
          <a:lstStyle/>
          <a:p>
            <a:pPr algn="r" eaLnBrk="1" hangingPunct="1"/>
            <a:r>
              <a:rPr lang="en-US" altLang="en-US" sz="2800" dirty="0">
                <a:solidFill>
                  <a:srgbClr val="FFFF00"/>
                </a:solidFill>
              </a:rPr>
              <a:t>Our Church’s Identity, </a:t>
            </a:r>
          </a:p>
          <a:p>
            <a:pPr algn="r" eaLnBrk="1" hangingPunct="1"/>
            <a:r>
              <a:rPr lang="en-US" altLang="en-US" sz="2800" dirty="0">
                <a:solidFill>
                  <a:srgbClr val="FFFF00"/>
                </a:solidFill>
              </a:rPr>
              <a:t>by Andy Acreman</a:t>
            </a:r>
          </a:p>
          <a:p>
            <a:pPr algn="r" eaLnBrk="1" hangingPunct="1"/>
            <a:r>
              <a:rPr lang="en-US" altLang="en-US" sz="2800" dirty="0">
                <a:solidFill>
                  <a:srgbClr val="FFFF00"/>
                </a:solidFill>
              </a:rPr>
              <a:t>30</a:t>
            </a:r>
            <a:r>
              <a:rPr lang="en-US" altLang="en-US" sz="2800" baseline="30000" dirty="0">
                <a:solidFill>
                  <a:srgbClr val="FFFF00"/>
                </a:solidFill>
              </a:rPr>
              <a:t>th</a:t>
            </a:r>
            <a:r>
              <a:rPr lang="en-US" altLang="en-US" sz="2800" dirty="0">
                <a:solidFill>
                  <a:srgbClr val="FFFF00"/>
                </a:solidFill>
              </a:rPr>
              <a:t> March 2025</a:t>
            </a:r>
          </a:p>
          <a:p>
            <a:pPr algn="l" eaLnBrk="1" hangingPunct="1"/>
            <a:endParaRPr lang="en-US" altLang="en-US" sz="2800" dirty="0">
              <a:solidFill>
                <a:schemeClr val="bg1"/>
              </a:solidFill>
            </a:endParaRPr>
          </a:p>
          <a:p>
            <a:pPr algn="l" eaLnBrk="1" hangingPunct="1"/>
            <a:endParaRPr lang="es-ES" altLang="en-US" sz="2800" dirty="0">
              <a:solidFill>
                <a:schemeClr val="bg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6DEE9248-AA7B-4929-B847-A63665772E73}"/>
              </a:ext>
            </a:extLst>
          </p:cNvPr>
          <p:cNvSpPr>
            <a:spLocks noGrp="1" noChangeArrowheads="1"/>
          </p:cNvSpPr>
          <p:nvPr>
            <p:ph type="title"/>
          </p:nvPr>
        </p:nvSpPr>
        <p:spPr>
          <a:xfrm>
            <a:off x="1908175" y="188913"/>
            <a:ext cx="6994525" cy="719137"/>
          </a:xfrm>
        </p:spPr>
        <p:txBody>
          <a:bodyPr/>
          <a:lstStyle/>
          <a:p>
            <a:pPr eaLnBrk="1" hangingPunct="1"/>
            <a:r>
              <a:rPr lang="en-US" altLang="en-US" b="1">
                <a:solidFill>
                  <a:schemeClr val="tx1"/>
                </a:solidFill>
              </a:rPr>
              <a:t>Hearing God’s Voice…</a:t>
            </a:r>
          </a:p>
        </p:txBody>
      </p:sp>
      <p:sp>
        <p:nvSpPr>
          <p:cNvPr id="146435" name="Rectangle 3">
            <a:extLst>
              <a:ext uri="{FF2B5EF4-FFF2-40B4-BE49-F238E27FC236}">
                <a16:creationId xmlns:a16="http://schemas.microsoft.com/office/drawing/2014/main" id="{79B210C0-F15B-4906-A5CC-4D393C941EF7}"/>
              </a:ext>
            </a:extLst>
          </p:cNvPr>
          <p:cNvSpPr>
            <a:spLocks noGrp="1" noChangeArrowheads="1"/>
          </p:cNvSpPr>
          <p:nvPr>
            <p:ph type="body" idx="1"/>
          </p:nvPr>
        </p:nvSpPr>
        <p:spPr>
          <a:xfrm>
            <a:off x="1763713" y="1125538"/>
            <a:ext cx="7138987" cy="5119687"/>
          </a:xfrm>
        </p:spPr>
        <p:txBody>
          <a:bodyPr/>
          <a:lstStyle/>
          <a:p>
            <a:pPr eaLnBrk="1" fontAlgn="ctr" hangingPunct="1"/>
            <a:r>
              <a:rPr lang="en-GB" altLang="en-US" sz="2600" dirty="0"/>
              <a:t>…through the operation of his Holy Spirit within us is </a:t>
            </a:r>
            <a:r>
              <a:rPr lang="en-GB" altLang="en-US" sz="2600" b="1" i="1" dirty="0"/>
              <a:t>possible</a:t>
            </a:r>
            <a:r>
              <a:rPr lang="en-GB" altLang="en-US" sz="2600" dirty="0"/>
              <a:t>, </a:t>
            </a:r>
            <a:r>
              <a:rPr lang="en-GB" altLang="en-US" sz="2600" b="1" i="1" dirty="0"/>
              <a:t>necessary</a:t>
            </a:r>
            <a:r>
              <a:rPr lang="en-GB" altLang="en-US" sz="2600" dirty="0"/>
              <a:t> and </a:t>
            </a:r>
            <a:r>
              <a:rPr lang="en-GB" altLang="en-US" sz="2600" b="1" i="1" dirty="0"/>
              <a:t>essential </a:t>
            </a:r>
            <a:r>
              <a:rPr lang="en-GB" altLang="en-US" sz="2600" dirty="0"/>
              <a:t>to living as a Christian.  It is equally important that the church leadership listens to God and that we all expect to put into practice his commands</a:t>
            </a:r>
          </a:p>
          <a:p>
            <a:pPr eaLnBrk="1" fontAlgn="ctr" hangingPunct="1"/>
            <a:endParaRPr lang="en-GB" altLang="en-US" sz="1000" dirty="0"/>
          </a:p>
          <a:p>
            <a:pPr eaLnBrk="1" fontAlgn="ctr" hangingPunct="1"/>
            <a:r>
              <a:rPr lang="en-GB" altLang="en-US" sz="2600" b="1" i="1" baseline="30000" dirty="0"/>
              <a:t>16 </a:t>
            </a:r>
            <a:r>
              <a:rPr lang="en-GB" altLang="en-US" sz="2600" b="1" i="1" dirty="0"/>
              <a:t>So I say, walk by the Spirit, and you will not gratify the desires of the flesh.  </a:t>
            </a:r>
            <a:r>
              <a:rPr lang="en-GB" altLang="en-US" sz="2600" b="1" i="1" baseline="30000" dirty="0"/>
              <a:t>25 </a:t>
            </a:r>
            <a:r>
              <a:rPr lang="en-GB" altLang="en-US" sz="2600" b="1" i="1" dirty="0"/>
              <a:t>Since we live by the Spirit, let us keep in step with the Spirit.  (Galatians 5)</a:t>
            </a:r>
          </a:p>
          <a:p>
            <a:pPr eaLnBrk="1" fontAlgn="ctr" hangingPunct="1"/>
            <a:r>
              <a:rPr lang="en-GB" altLang="en-US" sz="2600" b="1" i="1" baseline="30000" dirty="0"/>
              <a:t>14</a:t>
            </a:r>
            <a:r>
              <a:rPr lang="en-GB" altLang="en-US" sz="2600" b="1" i="1" dirty="0"/>
              <a:t> For those who are led by the Spirit of God are the children of God.  (Rom 8:14).  </a:t>
            </a:r>
          </a:p>
        </p:txBody>
      </p:sp>
      <p:sp>
        <p:nvSpPr>
          <p:cNvPr id="46084" name="Slide Number Placeholder 2">
            <a:extLst>
              <a:ext uri="{FF2B5EF4-FFF2-40B4-BE49-F238E27FC236}">
                <a16:creationId xmlns:a16="http://schemas.microsoft.com/office/drawing/2014/main" id="{CD25EA2F-415F-4E82-B18D-F931BCED248A}"/>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0834232-7961-4DC4-A1A3-A49FDD1AC61A}" type="slidenum">
              <a:rPr lang="es-ES" altLang="en-US"/>
              <a:pPr/>
              <a:t>10</a:t>
            </a:fld>
            <a:endParaRPr lang="es-E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46435">
                                            <p:txEl>
                                              <p:pRg st="0" end="0"/>
                                            </p:txEl>
                                          </p:spTgt>
                                        </p:tgtEl>
                                        <p:attrNameLst>
                                          <p:attrName>style.visibility</p:attrName>
                                        </p:attrNameLst>
                                      </p:cBhvr>
                                      <p:to>
                                        <p:strVal val="visible"/>
                                      </p:to>
                                    </p:set>
                                    <p:anim calcmode="lin" valueType="num">
                                      <p:cBhvr additive="base">
                                        <p:cTn id="7" dur="500" fill="hold"/>
                                        <p:tgtEl>
                                          <p:spTgt spid="1464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643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46435">
                                            <p:txEl>
                                              <p:pRg st="2" end="2"/>
                                            </p:txEl>
                                          </p:spTgt>
                                        </p:tgtEl>
                                        <p:attrNameLst>
                                          <p:attrName>style.visibility</p:attrName>
                                        </p:attrNameLst>
                                      </p:cBhvr>
                                      <p:to>
                                        <p:strVal val="visible"/>
                                      </p:to>
                                    </p:set>
                                    <p:anim calcmode="lin" valueType="num">
                                      <p:cBhvr additive="base">
                                        <p:cTn id="13" dur="500" fill="hold"/>
                                        <p:tgtEl>
                                          <p:spTgt spid="14643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4643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46435">
                                            <p:txEl>
                                              <p:pRg st="3" end="3"/>
                                            </p:txEl>
                                          </p:spTgt>
                                        </p:tgtEl>
                                        <p:attrNameLst>
                                          <p:attrName>style.visibility</p:attrName>
                                        </p:attrNameLst>
                                      </p:cBhvr>
                                      <p:to>
                                        <p:strVal val="visible"/>
                                      </p:to>
                                    </p:set>
                                    <p:anim calcmode="lin" valueType="num">
                                      <p:cBhvr additive="base">
                                        <p:cTn id="19" dur="500" fill="hold"/>
                                        <p:tgtEl>
                                          <p:spTgt spid="14643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4643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57D369-3932-EA6A-5C61-78E4BB4B2571}"/>
            </a:ext>
          </a:extLst>
        </p:cNvPr>
        <p:cNvGrpSpPr/>
        <p:nvPr/>
      </p:nvGrpSpPr>
      <p:grpSpPr>
        <a:xfrm>
          <a:off x="0" y="0"/>
          <a:ext cx="0" cy="0"/>
          <a:chOff x="0" y="0"/>
          <a:chExt cx="0" cy="0"/>
        </a:xfrm>
      </p:grpSpPr>
      <p:sp>
        <p:nvSpPr>
          <p:cNvPr id="46082" name="Rectangle 2">
            <a:extLst>
              <a:ext uri="{FF2B5EF4-FFF2-40B4-BE49-F238E27FC236}">
                <a16:creationId xmlns:a16="http://schemas.microsoft.com/office/drawing/2014/main" id="{034B62E8-6606-FBCD-BA77-2A888F09BFDC}"/>
              </a:ext>
            </a:extLst>
          </p:cNvPr>
          <p:cNvSpPr>
            <a:spLocks noGrp="1" noChangeArrowheads="1"/>
          </p:cNvSpPr>
          <p:nvPr>
            <p:ph type="title"/>
          </p:nvPr>
        </p:nvSpPr>
        <p:spPr>
          <a:xfrm>
            <a:off x="1908175" y="188913"/>
            <a:ext cx="6994525" cy="719137"/>
          </a:xfrm>
        </p:spPr>
        <p:txBody>
          <a:bodyPr/>
          <a:lstStyle/>
          <a:p>
            <a:pPr eaLnBrk="1" hangingPunct="1"/>
            <a:r>
              <a:rPr lang="en-US" altLang="en-US" b="1">
                <a:solidFill>
                  <a:schemeClr val="tx1"/>
                </a:solidFill>
              </a:rPr>
              <a:t>Hearing God’s Voice…</a:t>
            </a:r>
          </a:p>
        </p:txBody>
      </p:sp>
      <p:sp>
        <p:nvSpPr>
          <p:cNvPr id="146435" name="Rectangle 3">
            <a:extLst>
              <a:ext uri="{FF2B5EF4-FFF2-40B4-BE49-F238E27FC236}">
                <a16:creationId xmlns:a16="http://schemas.microsoft.com/office/drawing/2014/main" id="{E364F475-F1DA-0992-BD8D-C61A288B2FD0}"/>
              </a:ext>
            </a:extLst>
          </p:cNvPr>
          <p:cNvSpPr>
            <a:spLocks noGrp="1" noChangeArrowheads="1"/>
          </p:cNvSpPr>
          <p:nvPr>
            <p:ph type="body" idx="1"/>
          </p:nvPr>
        </p:nvSpPr>
        <p:spPr>
          <a:xfrm>
            <a:off x="1763713" y="1125538"/>
            <a:ext cx="7138987" cy="5119687"/>
          </a:xfrm>
        </p:spPr>
        <p:txBody>
          <a:bodyPr/>
          <a:lstStyle/>
          <a:p>
            <a:pPr eaLnBrk="1" fontAlgn="ctr" hangingPunct="1"/>
            <a:r>
              <a:rPr lang="en-GB" altLang="en-US" sz="2400" b="1" i="1" dirty="0"/>
              <a:t>Romans 8:9-10,14-16 NIrV.        But you are not ruled by the power of sin.  Instead, the Holy Spirit rules over you.  This is true if the Spirit of God lives in you.  Anyone who does not have the Spirit of Christ does not belong to Christ.  If Christ lives in you, you will live.  Though your body will die because of sin, the Spirit gives you life.  The Spirit does this because you have been made right with God.  </a:t>
            </a:r>
            <a:r>
              <a:rPr lang="en-GB" altLang="en-US" sz="2400" b="1" i="1" dirty="0">
                <a:solidFill>
                  <a:srgbClr val="FF0000"/>
                </a:solidFill>
              </a:rPr>
              <a:t>Those who are led by the Spirit of God are children of God.  </a:t>
            </a:r>
            <a:r>
              <a:rPr lang="en-GB" altLang="en-US" sz="2400" b="1" i="1" dirty="0"/>
              <a:t>The Spirit you received doesn't make you slaves.  Otherwise you would live in fear again.  Instead, the Holy Spirit you received made you God's adopted child.  </a:t>
            </a:r>
            <a:endParaRPr lang="en-GB" altLang="en-US" sz="2400" i="1" dirty="0"/>
          </a:p>
        </p:txBody>
      </p:sp>
      <p:sp>
        <p:nvSpPr>
          <p:cNvPr id="46084" name="Slide Number Placeholder 2">
            <a:extLst>
              <a:ext uri="{FF2B5EF4-FFF2-40B4-BE49-F238E27FC236}">
                <a16:creationId xmlns:a16="http://schemas.microsoft.com/office/drawing/2014/main" id="{4B8210EC-3B8D-7749-3FC9-182266E207B4}"/>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0834232-7961-4DC4-A1A3-A49FDD1AC61A}" type="slidenum">
              <a:rPr lang="es-ES" altLang="en-US"/>
              <a:pPr/>
              <a:t>11</a:t>
            </a:fld>
            <a:endParaRPr lang="es-ES" altLang="en-US"/>
          </a:p>
        </p:txBody>
      </p:sp>
    </p:spTree>
    <p:extLst>
      <p:ext uri="{BB962C8B-B14F-4D97-AF65-F5344CB8AC3E}">
        <p14:creationId xmlns:p14="http://schemas.microsoft.com/office/powerpoint/2010/main" val="72919997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146435">
                                            <p:txEl>
                                              <p:pRg st="0" end="0"/>
                                            </p:txEl>
                                          </p:spTgt>
                                        </p:tgtEl>
                                        <p:attrNameLst>
                                          <p:attrName>style.visibility</p:attrName>
                                        </p:attrNameLst>
                                      </p:cBhvr>
                                      <p:to>
                                        <p:strVal val="visible"/>
                                      </p:to>
                                    </p:set>
                                    <p:anim calcmode="lin" valueType="num">
                                      <p:cBhvr additive="base">
                                        <p:cTn id="7" dur="500" fill="hold"/>
                                        <p:tgtEl>
                                          <p:spTgt spid="1464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643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E07D9465-223B-475D-B50D-EEB75DABDC95}"/>
              </a:ext>
            </a:extLst>
          </p:cNvPr>
          <p:cNvSpPr>
            <a:spLocks noGrp="1" noChangeArrowheads="1"/>
          </p:cNvSpPr>
          <p:nvPr>
            <p:ph type="title"/>
          </p:nvPr>
        </p:nvSpPr>
        <p:spPr>
          <a:xfrm>
            <a:off x="1908175" y="188913"/>
            <a:ext cx="6994525" cy="719137"/>
          </a:xfrm>
        </p:spPr>
        <p:txBody>
          <a:bodyPr/>
          <a:lstStyle/>
          <a:p>
            <a:pPr eaLnBrk="1" hangingPunct="1"/>
            <a:r>
              <a:rPr lang="en-US" altLang="en-US" sz="3600" b="1" dirty="0">
                <a:solidFill>
                  <a:srgbClr val="3366FF"/>
                </a:solidFill>
              </a:rPr>
              <a:t>The Bible is True and Inspired</a:t>
            </a:r>
          </a:p>
        </p:txBody>
      </p:sp>
      <p:sp>
        <p:nvSpPr>
          <p:cNvPr id="146435" name="Rectangle 3">
            <a:extLst>
              <a:ext uri="{FF2B5EF4-FFF2-40B4-BE49-F238E27FC236}">
                <a16:creationId xmlns:a16="http://schemas.microsoft.com/office/drawing/2014/main" id="{D9D8B56A-EEF1-4620-9962-6544ABB3FBD5}"/>
              </a:ext>
            </a:extLst>
          </p:cNvPr>
          <p:cNvSpPr>
            <a:spLocks noGrp="1" noChangeArrowheads="1"/>
          </p:cNvSpPr>
          <p:nvPr>
            <p:ph type="body" idx="1"/>
          </p:nvPr>
        </p:nvSpPr>
        <p:spPr>
          <a:xfrm>
            <a:off x="1871663" y="1183481"/>
            <a:ext cx="7272337" cy="5400675"/>
          </a:xfrm>
        </p:spPr>
        <p:txBody>
          <a:bodyPr/>
          <a:lstStyle/>
          <a:p>
            <a:pPr eaLnBrk="1" fontAlgn="ctr" hangingPunct="1">
              <a:buFont typeface="Arial" panose="020B0604020202020204" pitchFamily="34" charset="0"/>
              <a:buChar char="•"/>
              <a:defRPr/>
            </a:pPr>
            <a:r>
              <a:rPr lang="en-GB" sz="2800" b="1" dirty="0"/>
              <a:t>…to guide us and teach us what living with Jesus is all about.  We practise it! </a:t>
            </a:r>
          </a:p>
          <a:p>
            <a:pPr eaLnBrk="1" fontAlgn="ctr" hangingPunct="1">
              <a:buFont typeface="Arial" panose="020B0604020202020204" pitchFamily="34" charset="0"/>
              <a:buChar char="•"/>
              <a:defRPr/>
            </a:pPr>
            <a:r>
              <a:rPr lang="en-GB" sz="2600" b="1" i="1" dirty="0"/>
              <a:t>All Scripture is God-breathed and is useful for teaching, rebuking, correcting and training in righteousness, so that the servant of God may be thoroughly equipped for every good work.  (2 Timothy 3:16-17)</a:t>
            </a:r>
          </a:p>
          <a:p>
            <a:pPr eaLnBrk="1" fontAlgn="ctr" hangingPunct="1">
              <a:buFont typeface="Arial" panose="020B0604020202020204" pitchFamily="34" charset="0"/>
              <a:buChar char="•"/>
              <a:defRPr/>
            </a:pPr>
            <a:r>
              <a:rPr lang="en-GB" sz="2800" b="1" dirty="0"/>
              <a:t>We encourage one another to read the Bible daily (e.g. using the Big Picture / NIV daily reading plan), to meditate on it, to study it, and to discuss it (e.g. Community Groups)</a:t>
            </a:r>
          </a:p>
        </p:txBody>
      </p:sp>
      <p:sp>
        <p:nvSpPr>
          <p:cNvPr id="32772" name="Slide Number Placeholder 2">
            <a:extLst>
              <a:ext uri="{FF2B5EF4-FFF2-40B4-BE49-F238E27FC236}">
                <a16:creationId xmlns:a16="http://schemas.microsoft.com/office/drawing/2014/main" id="{F4585072-A632-4553-A8BA-FADB9ECB1AE5}"/>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5AB4E3D-D1A2-47C9-9C3D-109EDBCB393B}" type="slidenum">
              <a:rPr lang="es-ES" altLang="en-US"/>
              <a:pPr/>
              <a:t>12</a:t>
            </a:fld>
            <a:endParaRPr lang="es-ES" altLang="en-US" dirty="0"/>
          </a:p>
        </p:txBody>
      </p:sp>
    </p:spTree>
    <p:extLst>
      <p:ext uri="{BB962C8B-B14F-4D97-AF65-F5344CB8AC3E}">
        <p14:creationId xmlns:p14="http://schemas.microsoft.com/office/powerpoint/2010/main" val="698423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46435">
                                            <p:txEl>
                                              <p:pRg st="0" end="0"/>
                                            </p:txEl>
                                          </p:spTgt>
                                        </p:tgtEl>
                                        <p:attrNameLst>
                                          <p:attrName>style.visibility</p:attrName>
                                        </p:attrNameLst>
                                      </p:cBhvr>
                                      <p:to>
                                        <p:strVal val="visible"/>
                                      </p:to>
                                    </p:set>
                                    <p:anim calcmode="lin" valueType="num">
                                      <p:cBhvr additive="base">
                                        <p:cTn id="7" dur="500" fill="hold"/>
                                        <p:tgtEl>
                                          <p:spTgt spid="1464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643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46435">
                                            <p:txEl>
                                              <p:pRg st="1" end="1"/>
                                            </p:txEl>
                                          </p:spTgt>
                                        </p:tgtEl>
                                        <p:attrNameLst>
                                          <p:attrName>style.visibility</p:attrName>
                                        </p:attrNameLst>
                                      </p:cBhvr>
                                      <p:to>
                                        <p:strVal val="visible"/>
                                      </p:to>
                                    </p:set>
                                    <p:anim calcmode="lin" valueType="num">
                                      <p:cBhvr additive="base">
                                        <p:cTn id="13" dur="500" fill="hold"/>
                                        <p:tgtEl>
                                          <p:spTgt spid="14643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4643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46435">
                                            <p:txEl>
                                              <p:pRg st="2" end="2"/>
                                            </p:txEl>
                                          </p:spTgt>
                                        </p:tgtEl>
                                        <p:attrNameLst>
                                          <p:attrName>style.visibility</p:attrName>
                                        </p:attrNameLst>
                                      </p:cBhvr>
                                      <p:to>
                                        <p:strVal val="visible"/>
                                      </p:to>
                                    </p:set>
                                    <p:anim calcmode="lin" valueType="num">
                                      <p:cBhvr additive="base">
                                        <p:cTn id="19" dur="500" fill="hold"/>
                                        <p:tgtEl>
                                          <p:spTgt spid="14643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4643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176AEC-5A9D-68F1-401C-14B35810A472}"/>
            </a:ext>
          </a:extLst>
        </p:cNvPr>
        <p:cNvGrpSpPr/>
        <p:nvPr/>
      </p:nvGrpSpPr>
      <p:grpSpPr>
        <a:xfrm>
          <a:off x="0" y="0"/>
          <a:ext cx="0" cy="0"/>
          <a:chOff x="0" y="0"/>
          <a:chExt cx="0" cy="0"/>
        </a:xfrm>
      </p:grpSpPr>
      <p:sp>
        <p:nvSpPr>
          <p:cNvPr id="32770" name="Rectangle 2">
            <a:extLst>
              <a:ext uri="{FF2B5EF4-FFF2-40B4-BE49-F238E27FC236}">
                <a16:creationId xmlns:a16="http://schemas.microsoft.com/office/drawing/2014/main" id="{5102CACD-61E2-EA7F-3918-ED72642CF3F9}"/>
              </a:ext>
            </a:extLst>
          </p:cNvPr>
          <p:cNvSpPr>
            <a:spLocks noGrp="1" noChangeArrowheads="1"/>
          </p:cNvSpPr>
          <p:nvPr>
            <p:ph type="title"/>
          </p:nvPr>
        </p:nvSpPr>
        <p:spPr>
          <a:xfrm>
            <a:off x="1908175" y="188913"/>
            <a:ext cx="6994525" cy="719137"/>
          </a:xfrm>
        </p:spPr>
        <p:txBody>
          <a:bodyPr/>
          <a:lstStyle/>
          <a:p>
            <a:pPr eaLnBrk="1" hangingPunct="1"/>
            <a:r>
              <a:rPr lang="en-US" altLang="en-US" sz="3600" b="1" dirty="0">
                <a:solidFill>
                  <a:srgbClr val="3366FF"/>
                </a:solidFill>
              </a:rPr>
              <a:t>The Bible is True and Inspired</a:t>
            </a:r>
          </a:p>
        </p:txBody>
      </p:sp>
      <p:sp>
        <p:nvSpPr>
          <p:cNvPr id="146435" name="Rectangle 3">
            <a:extLst>
              <a:ext uri="{FF2B5EF4-FFF2-40B4-BE49-F238E27FC236}">
                <a16:creationId xmlns:a16="http://schemas.microsoft.com/office/drawing/2014/main" id="{07482B85-A600-9F7B-FCAD-3E644CEA29F0}"/>
              </a:ext>
            </a:extLst>
          </p:cNvPr>
          <p:cNvSpPr>
            <a:spLocks noGrp="1" noChangeArrowheads="1"/>
          </p:cNvSpPr>
          <p:nvPr>
            <p:ph type="body" idx="1"/>
          </p:nvPr>
        </p:nvSpPr>
        <p:spPr>
          <a:xfrm>
            <a:off x="1871663" y="1183481"/>
            <a:ext cx="7272337" cy="5400675"/>
          </a:xfrm>
        </p:spPr>
        <p:txBody>
          <a:bodyPr/>
          <a:lstStyle/>
          <a:p>
            <a:pPr eaLnBrk="1" fontAlgn="ctr" hangingPunct="1">
              <a:buFont typeface="Arial" panose="020B0604020202020204" pitchFamily="34" charset="0"/>
              <a:buChar char="•"/>
              <a:defRPr/>
            </a:pPr>
            <a:r>
              <a:rPr lang="en-GB" sz="2800" b="1" i="1" dirty="0"/>
              <a:t>"The Spirit of the Lord is upon me, because he has anointed me to proclaim good news to the poor.  He has sent me to proclaim release to the captives and the regaining of sight to the blind, to set free those who are oppressed, to proclaim the year of the Lord's favour."  </a:t>
            </a:r>
          </a:p>
          <a:p>
            <a:pPr eaLnBrk="1" fontAlgn="ctr" hangingPunct="1">
              <a:buFont typeface="Arial" panose="020B0604020202020204" pitchFamily="34" charset="0"/>
              <a:buChar char="•"/>
              <a:defRPr/>
            </a:pPr>
            <a:r>
              <a:rPr lang="en-GB" sz="2800" b="1" dirty="0"/>
              <a:t>(In the synagogue in Nazareth):  </a:t>
            </a:r>
            <a:r>
              <a:rPr lang="en-GB" sz="2800" b="1" i="1" dirty="0"/>
              <a:t>Then he began to tell them, "Today this scripture has been fulfilled even as you heard it being read.“   </a:t>
            </a:r>
            <a:r>
              <a:rPr lang="en-GB" sz="2600" b="1" dirty="0"/>
              <a:t>(Luke 4:18-19,21). </a:t>
            </a:r>
          </a:p>
          <a:p>
            <a:pPr eaLnBrk="1" fontAlgn="ctr" hangingPunct="1">
              <a:buFont typeface="Arial" panose="020B0604020202020204" pitchFamily="34" charset="0"/>
              <a:buChar char="•"/>
              <a:defRPr/>
            </a:pPr>
            <a:endParaRPr lang="en-GB" sz="2400" dirty="0"/>
          </a:p>
        </p:txBody>
      </p:sp>
      <p:sp>
        <p:nvSpPr>
          <p:cNvPr id="32772" name="Slide Number Placeholder 2">
            <a:extLst>
              <a:ext uri="{FF2B5EF4-FFF2-40B4-BE49-F238E27FC236}">
                <a16:creationId xmlns:a16="http://schemas.microsoft.com/office/drawing/2014/main" id="{B58A3926-B288-9591-7F78-31873CAF3185}"/>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5AB4E3D-D1A2-47C9-9C3D-109EDBCB393B}" type="slidenum">
              <a:rPr lang="es-ES" altLang="en-US"/>
              <a:pPr/>
              <a:t>13</a:t>
            </a:fld>
            <a:endParaRPr lang="es-ES" altLang="en-US" dirty="0"/>
          </a:p>
        </p:txBody>
      </p:sp>
    </p:spTree>
    <p:extLst>
      <p:ext uri="{BB962C8B-B14F-4D97-AF65-F5344CB8AC3E}">
        <p14:creationId xmlns:p14="http://schemas.microsoft.com/office/powerpoint/2010/main" val="527080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46435">
                                            <p:txEl>
                                              <p:pRg st="0" end="0"/>
                                            </p:txEl>
                                          </p:spTgt>
                                        </p:tgtEl>
                                        <p:attrNameLst>
                                          <p:attrName>style.visibility</p:attrName>
                                        </p:attrNameLst>
                                      </p:cBhvr>
                                      <p:to>
                                        <p:strVal val="visible"/>
                                      </p:to>
                                    </p:set>
                                    <p:anim calcmode="lin" valueType="num">
                                      <p:cBhvr additive="base">
                                        <p:cTn id="7" dur="500" fill="hold"/>
                                        <p:tgtEl>
                                          <p:spTgt spid="1464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643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46435">
                                            <p:txEl>
                                              <p:pRg st="1" end="1"/>
                                            </p:txEl>
                                          </p:spTgt>
                                        </p:tgtEl>
                                        <p:attrNameLst>
                                          <p:attrName>style.visibility</p:attrName>
                                        </p:attrNameLst>
                                      </p:cBhvr>
                                      <p:to>
                                        <p:strVal val="visible"/>
                                      </p:to>
                                    </p:set>
                                    <p:anim calcmode="lin" valueType="num">
                                      <p:cBhvr additive="base">
                                        <p:cTn id="13" dur="500" fill="hold"/>
                                        <p:tgtEl>
                                          <p:spTgt spid="14643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46435">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FA2A503B-6E2E-4F7C-A62B-D4B385C0F4EC}"/>
              </a:ext>
            </a:extLst>
          </p:cNvPr>
          <p:cNvSpPr>
            <a:spLocks noGrp="1" noChangeArrowheads="1"/>
          </p:cNvSpPr>
          <p:nvPr>
            <p:ph type="title"/>
          </p:nvPr>
        </p:nvSpPr>
        <p:spPr>
          <a:xfrm>
            <a:off x="1908175" y="188913"/>
            <a:ext cx="6994525" cy="719137"/>
          </a:xfrm>
        </p:spPr>
        <p:txBody>
          <a:bodyPr/>
          <a:lstStyle/>
          <a:p>
            <a:pPr eaLnBrk="1" hangingPunct="1"/>
            <a:r>
              <a:rPr lang="en-US" altLang="en-US" b="1">
                <a:solidFill>
                  <a:schemeClr val="tx1"/>
                </a:solidFill>
              </a:rPr>
              <a:t>Body Ministry…</a:t>
            </a:r>
          </a:p>
        </p:txBody>
      </p:sp>
      <p:sp>
        <p:nvSpPr>
          <p:cNvPr id="146435" name="Rectangle 3">
            <a:extLst>
              <a:ext uri="{FF2B5EF4-FFF2-40B4-BE49-F238E27FC236}">
                <a16:creationId xmlns:a16="http://schemas.microsoft.com/office/drawing/2014/main" id="{09CE5236-FE41-4295-80F4-45E6BA03C527}"/>
              </a:ext>
            </a:extLst>
          </p:cNvPr>
          <p:cNvSpPr>
            <a:spLocks noGrp="1" noChangeArrowheads="1"/>
          </p:cNvSpPr>
          <p:nvPr>
            <p:ph type="body" idx="1"/>
          </p:nvPr>
        </p:nvSpPr>
        <p:spPr>
          <a:xfrm>
            <a:off x="1763713" y="1125538"/>
            <a:ext cx="7138987" cy="5119687"/>
          </a:xfrm>
        </p:spPr>
        <p:txBody>
          <a:bodyPr/>
          <a:lstStyle/>
          <a:p>
            <a:pPr eaLnBrk="1" fontAlgn="ctr" hangingPunct="1"/>
            <a:r>
              <a:rPr lang="en-GB" altLang="en-US" sz="2600" b="1" dirty="0"/>
              <a:t>Each one of us expressing the gifts of the Spirit for the good of God’s people</a:t>
            </a:r>
          </a:p>
          <a:p>
            <a:pPr eaLnBrk="1" fontAlgn="ctr" hangingPunct="1"/>
            <a:r>
              <a:rPr lang="en-GB" altLang="en-US" sz="2600" b="1" dirty="0"/>
              <a:t>It means that each member of the Body of Christ uses the supernatural gifts of the Spirit to build up the others as we meet together.  </a:t>
            </a:r>
          </a:p>
          <a:p>
            <a:pPr eaLnBrk="1" fontAlgn="ctr" hangingPunct="1"/>
            <a:r>
              <a:rPr lang="en-GB" altLang="en-US" sz="2600" b="1" i="1" dirty="0"/>
              <a:t>When you come together, each of you has a hymn, or a word of instruction, a revelation, a tongue or an interpretation. Everything must be done so that the church may be built up.  (1 Corinthians 14:26) </a:t>
            </a:r>
          </a:p>
        </p:txBody>
      </p:sp>
      <p:sp>
        <p:nvSpPr>
          <p:cNvPr id="44036" name="Slide Number Placeholder 2">
            <a:extLst>
              <a:ext uri="{FF2B5EF4-FFF2-40B4-BE49-F238E27FC236}">
                <a16:creationId xmlns:a16="http://schemas.microsoft.com/office/drawing/2014/main" id="{400C70C1-52ED-4127-B96B-90079EC0CBFA}"/>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7D7482B-BFB3-4098-8751-286A6AA4B00D}" type="slidenum">
              <a:rPr lang="es-ES" altLang="en-US"/>
              <a:pPr/>
              <a:t>14</a:t>
            </a:fld>
            <a:endParaRPr lang="es-E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46435">
                                            <p:txEl>
                                              <p:pRg st="0" end="0"/>
                                            </p:txEl>
                                          </p:spTgt>
                                        </p:tgtEl>
                                        <p:attrNameLst>
                                          <p:attrName>style.visibility</p:attrName>
                                        </p:attrNameLst>
                                      </p:cBhvr>
                                      <p:to>
                                        <p:strVal val="visible"/>
                                      </p:to>
                                    </p:set>
                                    <p:anim calcmode="lin" valueType="num">
                                      <p:cBhvr additive="base">
                                        <p:cTn id="7" dur="500" fill="hold"/>
                                        <p:tgtEl>
                                          <p:spTgt spid="1464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643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46435">
                                            <p:txEl>
                                              <p:pRg st="1" end="1"/>
                                            </p:txEl>
                                          </p:spTgt>
                                        </p:tgtEl>
                                        <p:attrNameLst>
                                          <p:attrName>style.visibility</p:attrName>
                                        </p:attrNameLst>
                                      </p:cBhvr>
                                      <p:to>
                                        <p:strVal val="visible"/>
                                      </p:to>
                                    </p:set>
                                    <p:anim calcmode="lin" valueType="num">
                                      <p:cBhvr additive="base">
                                        <p:cTn id="13" dur="500" fill="hold"/>
                                        <p:tgtEl>
                                          <p:spTgt spid="14643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4643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146435">
                                            <p:txEl>
                                              <p:pRg st="2" end="2"/>
                                            </p:txEl>
                                          </p:spTgt>
                                        </p:tgtEl>
                                        <p:attrNameLst>
                                          <p:attrName>style.visibility</p:attrName>
                                        </p:attrNameLst>
                                      </p:cBhvr>
                                      <p:to>
                                        <p:strVal val="visible"/>
                                      </p:to>
                                    </p:set>
                                    <p:anim calcmode="lin" valueType="num">
                                      <p:cBhvr additive="base">
                                        <p:cTn id="19" dur="500" fill="hold"/>
                                        <p:tgtEl>
                                          <p:spTgt spid="14643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4643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9A9E79-C150-1A9C-D0A2-D8E946353B00}"/>
            </a:ext>
          </a:extLst>
        </p:cNvPr>
        <p:cNvGrpSpPr/>
        <p:nvPr/>
      </p:nvGrpSpPr>
      <p:grpSpPr>
        <a:xfrm>
          <a:off x="0" y="0"/>
          <a:ext cx="0" cy="0"/>
          <a:chOff x="0" y="0"/>
          <a:chExt cx="0" cy="0"/>
        </a:xfrm>
      </p:grpSpPr>
      <p:sp>
        <p:nvSpPr>
          <p:cNvPr id="44034" name="Rectangle 2">
            <a:extLst>
              <a:ext uri="{FF2B5EF4-FFF2-40B4-BE49-F238E27FC236}">
                <a16:creationId xmlns:a16="http://schemas.microsoft.com/office/drawing/2014/main" id="{9849B451-A0DF-A6A5-E289-E8784B664A3C}"/>
              </a:ext>
            </a:extLst>
          </p:cNvPr>
          <p:cNvSpPr>
            <a:spLocks noGrp="1" noChangeArrowheads="1"/>
          </p:cNvSpPr>
          <p:nvPr>
            <p:ph type="title"/>
          </p:nvPr>
        </p:nvSpPr>
        <p:spPr>
          <a:xfrm>
            <a:off x="1908175" y="188913"/>
            <a:ext cx="6994525" cy="719137"/>
          </a:xfrm>
        </p:spPr>
        <p:txBody>
          <a:bodyPr/>
          <a:lstStyle/>
          <a:p>
            <a:pPr eaLnBrk="1" hangingPunct="1"/>
            <a:r>
              <a:rPr lang="en-US" altLang="en-US" b="1">
                <a:solidFill>
                  <a:schemeClr val="tx1"/>
                </a:solidFill>
              </a:rPr>
              <a:t>Body Ministry…</a:t>
            </a:r>
          </a:p>
        </p:txBody>
      </p:sp>
      <p:sp>
        <p:nvSpPr>
          <p:cNvPr id="146435" name="Rectangle 3">
            <a:extLst>
              <a:ext uri="{FF2B5EF4-FFF2-40B4-BE49-F238E27FC236}">
                <a16:creationId xmlns:a16="http://schemas.microsoft.com/office/drawing/2014/main" id="{94FD3B81-4B8F-5EE8-748A-2C225A88D52F}"/>
              </a:ext>
            </a:extLst>
          </p:cNvPr>
          <p:cNvSpPr>
            <a:spLocks noGrp="1" noChangeArrowheads="1"/>
          </p:cNvSpPr>
          <p:nvPr>
            <p:ph type="body" idx="1"/>
          </p:nvPr>
        </p:nvSpPr>
        <p:spPr>
          <a:xfrm>
            <a:off x="1763713" y="1125538"/>
            <a:ext cx="7138987" cy="5119687"/>
          </a:xfrm>
        </p:spPr>
        <p:txBody>
          <a:bodyPr/>
          <a:lstStyle/>
          <a:p>
            <a:pPr eaLnBrk="1" fontAlgn="ctr" hangingPunct="1"/>
            <a:r>
              <a:rPr lang="en-GB" altLang="en-US" sz="2400" b="1" i="1" dirty="0"/>
              <a:t>1 Corinthians 12:7-11 NIV.  Now to each one the manifestation of the Spirit is given for the common good.  To one there is given through the Spirit a message of wisdom, to another a message of knowledge by means of the same Spirit, to another faith by the same Spirit, to another gifts of healing by that one Spirit, to another miraculous powers, to another prophecy, to another distinguishing between spirits, to another speaking in different kinds of tongues, and to still another the interpretation of tongues.  All these are the work of one and the same Spirit, and he distributes them to each one, just as he determines.</a:t>
            </a:r>
          </a:p>
        </p:txBody>
      </p:sp>
      <p:sp>
        <p:nvSpPr>
          <p:cNvPr id="44036" name="Slide Number Placeholder 2">
            <a:extLst>
              <a:ext uri="{FF2B5EF4-FFF2-40B4-BE49-F238E27FC236}">
                <a16:creationId xmlns:a16="http://schemas.microsoft.com/office/drawing/2014/main" id="{1DFC0CAF-2C11-2013-820F-7006859CC1C5}"/>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7D7482B-BFB3-4098-8751-286A6AA4B00D}" type="slidenum">
              <a:rPr lang="es-ES" altLang="en-US"/>
              <a:pPr/>
              <a:t>15</a:t>
            </a:fld>
            <a:endParaRPr lang="es-ES" altLang="en-US"/>
          </a:p>
        </p:txBody>
      </p:sp>
    </p:spTree>
    <p:extLst>
      <p:ext uri="{BB962C8B-B14F-4D97-AF65-F5344CB8AC3E}">
        <p14:creationId xmlns:p14="http://schemas.microsoft.com/office/powerpoint/2010/main" val="60530249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146435">
                                            <p:txEl>
                                              <p:pRg st="0" end="0"/>
                                            </p:txEl>
                                          </p:spTgt>
                                        </p:tgtEl>
                                        <p:attrNameLst>
                                          <p:attrName>style.visibility</p:attrName>
                                        </p:attrNameLst>
                                      </p:cBhvr>
                                      <p:to>
                                        <p:strVal val="visible"/>
                                      </p:to>
                                    </p:set>
                                    <p:anim calcmode="lin" valueType="num">
                                      <p:cBhvr additive="base">
                                        <p:cTn id="7" dur="500" fill="hold"/>
                                        <p:tgtEl>
                                          <p:spTgt spid="1464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643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571C2A-573A-CA44-8427-C0617842EB43}"/>
            </a:ext>
          </a:extLst>
        </p:cNvPr>
        <p:cNvGrpSpPr/>
        <p:nvPr/>
      </p:nvGrpSpPr>
      <p:grpSpPr>
        <a:xfrm>
          <a:off x="0" y="0"/>
          <a:ext cx="0" cy="0"/>
          <a:chOff x="0" y="0"/>
          <a:chExt cx="0" cy="0"/>
        </a:xfrm>
      </p:grpSpPr>
      <p:sp>
        <p:nvSpPr>
          <p:cNvPr id="44034" name="Rectangle 2">
            <a:extLst>
              <a:ext uri="{FF2B5EF4-FFF2-40B4-BE49-F238E27FC236}">
                <a16:creationId xmlns:a16="http://schemas.microsoft.com/office/drawing/2014/main" id="{2B5667B7-BF06-CA22-BF1A-6FE4C1349BB1}"/>
              </a:ext>
            </a:extLst>
          </p:cNvPr>
          <p:cNvSpPr>
            <a:spLocks noGrp="1" noChangeArrowheads="1"/>
          </p:cNvSpPr>
          <p:nvPr>
            <p:ph type="title"/>
          </p:nvPr>
        </p:nvSpPr>
        <p:spPr>
          <a:xfrm>
            <a:off x="1908175" y="188913"/>
            <a:ext cx="6994525" cy="719137"/>
          </a:xfrm>
        </p:spPr>
        <p:txBody>
          <a:bodyPr/>
          <a:lstStyle/>
          <a:p>
            <a:pPr eaLnBrk="1" hangingPunct="1"/>
            <a:r>
              <a:rPr lang="en-US" altLang="en-US" b="1">
                <a:solidFill>
                  <a:schemeClr val="tx1"/>
                </a:solidFill>
              </a:rPr>
              <a:t>Body Ministry…</a:t>
            </a:r>
          </a:p>
        </p:txBody>
      </p:sp>
      <p:sp>
        <p:nvSpPr>
          <p:cNvPr id="146435" name="Rectangle 3">
            <a:extLst>
              <a:ext uri="{FF2B5EF4-FFF2-40B4-BE49-F238E27FC236}">
                <a16:creationId xmlns:a16="http://schemas.microsoft.com/office/drawing/2014/main" id="{6EF3AE7F-B43E-E4C1-D368-B67843858622}"/>
              </a:ext>
            </a:extLst>
          </p:cNvPr>
          <p:cNvSpPr>
            <a:spLocks noGrp="1" noChangeArrowheads="1"/>
          </p:cNvSpPr>
          <p:nvPr>
            <p:ph type="body" idx="1"/>
          </p:nvPr>
        </p:nvSpPr>
        <p:spPr>
          <a:xfrm>
            <a:off x="1763713" y="1125538"/>
            <a:ext cx="7138987" cy="5119687"/>
          </a:xfrm>
        </p:spPr>
        <p:txBody>
          <a:bodyPr/>
          <a:lstStyle/>
          <a:p>
            <a:pPr eaLnBrk="1" fontAlgn="ctr" hangingPunct="1"/>
            <a:r>
              <a:rPr lang="en-GB" altLang="en-US" sz="2400" b="1" i="1" dirty="0"/>
              <a:t>1 Corinthians 12:7-11 NIV.  Now to each one the manifestation of the Spirit is given for the common good.  To one there is given through the Spirit a </a:t>
            </a:r>
            <a:r>
              <a:rPr lang="en-GB" altLang="en-US" sz="2400" b="1" i="1" dirty="0">
                <a:highlight>
                  <a:srgbClr val="FFFF00"/>
                </a:highlight>
              </a:rPr>
              <a:t>message of wisdom</a:t>
            </a:r>
            <a:r>
              <a:rPr lang="en-GB" altLang="en-US" sz="2400" b="1" i="1" dirty="0"/>
              <a:t>, to another a </a:t>
            </a:r>
            <a:r>
              <a:rPr lang="en-GB" altLang="en-US" sz="2400" b="1" i="1" dirty="0">
                <a:highlight>
                  <a:srgbClr val="FFFF00"/>
                </a:highlight>
              </a:rPr>
              <a:t>message of knowledge </a:t>
            </a:r>
            <a:r>
              <a:rPr lang="en-GB" altLang="en-US" sz="2400" b="1" i="1" dirty="0"/>
              <a:t>by means of the same Spirit, to another faith by the same Spirit, to another gifts of healing by that one Spirit, to another miraculous powers, to another </a:t>
            </a:r>
            <a:r>
              <a:rPr lang="en-GB" altLang="en-US" sz="2400" b="1" i="1" dirty="0">
                <a:highlight>
                  <a:srgbClr val="FFFF00"/>
                </a:highlight>
              </a:rPr>
              <a:t>prophecy,</a:t>
            </a:r>
            <a:r>
              <a:rPr lang="en-GB" altLang="en-US" sz="2400" b="1" i="1" dirty="0"/>
              <a:t> to another </a:t>
            </a:r>
            <a:r>
              <a:rPr lang="en-GB" altLang="en-US" sz="2400" b="1" i="1" dirty="0">
                <a:highlight>
                  <a:srgbClr val="FFFF00"/>
                </a:highlight>
              </a:rPr>
              <a:t>distinguishing between spirits</a:t>
            </a:r>
            <a:r>
              <a:rPr lang="en-GB" altLang="en-US" sz="2400" b="1" i="1" dirty="0"/>
              <a:t>, to another </a:t>
            </a:r>
            <a:r>
              <a:rPr lang="en-GB" altLang="en-US" sz="2400" b="1" i="1" dirty="0">
                <a:highlight>
                  <a:srgbClr val="FFFF00"/>
                </a:highlight>
              </a:rPr>
              <a:t>speaking in different kinds of tongues, </a:t>
            </a:r>
            <a:r>
              <a:rPr lang="en-GB" altLang="en-US" sz="2400" b="1" i="1" dirty="0"/>
              <a:t>and to still another the </a:t>
            </a:r>
            <a:r>
              <a:rPr lang="en-GB" altLang="en-US" sz="2400" b="1" i="1" dirty="0">
                <a:highlight>
                  <a:srgbClr val="FFFF00"/>
                </a:highlight>
              </a:rPr>
              <a:t>interpretation of tongues.  </a:t>
            </a:r>
            <a:r>
              <a:rPr lang="en-GB" altLang="en-US" sz="2400" b="1" i="1" dirty="0"/>
              <a:t>All these are the work of one and the same Spirit, and he distributes them to each one, just as he determines.</a:t>
            </a:r>
          </a:p>
        </p:txBody>
      </p:sp>
      <p:sp>
        <p:nvSpPr>
          <p:cNvPr id="44036" name="Slide Number Placeholder 2">
            <a:extLst>
              <a:ext uri="{FF2B5EF4-FFF2-40B4-BE49-F238E27FC236}">
                <a16:creationId xmlns:a16="http://schemas.microsoft.com/office/drawing/2014/main" id="{0DD3515C-1315-6923-4C01-92E04EE3D127}"/>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7D7482B-BFB3-4098-8751-286A6AA4B00D}" type="slidenum">
              <a:rPr lang="es-ES" altLang="en-US"/>
              <a:pPr/>
              <a:t>16</a:t>
            </a:fld>
            <a:endParaRPr lang="es-ES" altLang="en-US"/>
          </a:p>
        </p:txBody>
      </p:sp>
    </p:spTree>
    <p:extLst>
      <p:ext uri="{BB962C8B-B14F-4D97-AF65-F5344CB8AC3E}">
        <p14:creationId xmlns:p14="http://schemas.microsoft.com/office/powerpoint/2010/main" val="79178951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146435">
                                            <p:txEl>
                                              <p:pRg st="0" end="0"/>
                                            </p:txEl>
                                          </p:spTgt>
                                        </p:tgtEl>
                                        <p:attrNameLst>
                                          <p:attrName>style.visibility</p:attrName>
                                        </p:attrNameLst>
                                      </p:cBhvr>
                                      <p:to>
                                        <p:strVal val="visible"/>
                                      </p:to>
                                    </p:set>
                                    <p:anim calcmode="lin" valueType="num">
                                      <p:cBhvr additive="base">
                                        <p:cTn id="7" dur="500" fill="hold"/>
                                        <p:tgtEl>
                                          <p:spTgt spid="1464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643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9A758A-6086-E849-839C-A804113DF5C3}"/>
            </a:ext>
          </a:extLst>
        </p:cNvPr>
        <p:cNvGrpSpPr/>
        <p:nvPr/>
      </p:nvGrpSpPr>
      <p:grpSpPr>
        <a:xfrm>
          <a:off x="0" y="0"/>
          <a:ext cx="0" cy="0"/>
          <a:chOff x="0" y="0"/>
          <a:chExt cx="0" cy="0"/>
        </a:xfrm>
      </p:grpSpPr>
      <p:sp>
        <p:nvSpPr>
          <p:cNvPr id="44034" name="Rectangle 2">
            <a:extLst>
              <a:ext uri="{FF2B5EF4-FFF2-40B4-BE49-F238E27FC236}">
                <a16:creationId xmlns:a16="http://schemas.microsoft.com/office/drawing/2014/main" id="{6520EF62-06D2-5FB9-D1A6-584D1BE474DD}"/>
              </a:ext>
            </a:extLst>
          </p:cNvPr>
          <p:cNvSpPr>
            <a:spLocks noGrp="1" noChangeArrowheads="1"/>
          </p:cNvSpPr>
          <p:nvPr>
            <p:ph type="title"/>
          </p:nvPr>
        </p:nvSpPr>
        <p:spPr>
          <a:xfrm>
            <a:off x="1908175" y="188913"/>
            <a:ext cx="6994525" cy="719137"/>
          </a:xfrm>
        </p:spPr>
        <p:txBody>
          <a:bodyPr/>
          <a:lstStyle/>
          <a:p>
            <a:pPr eaLnBrk="1" hangingPunct="1"/>
            <a:r>
              <a:rPr lang="en-US" altLang="en-US" b="1" dirty="0">
                <a:solidFill>
                  <a:schemeClr val="tx1"/>
                </a:solidFill>
              </a:rPr>
              <a:t>Testing Body Ministry…</a:t>
            </a:r>
          </a:p>
        </p:txBody>
      </p:sp>
      <p:sp>
        <p:nvSpPr>
          <p:cNvPr id="146435" name="Rectangle 3">
            <a:extLst>
              <a:ext uri="{FF2B5EF4-FFF2-40B4-BE49-F238E27FC236}">
                <a16:creationId xmlns:a16="http://schemas.microsoft.com/office/drawing/2014/main" id="{0662EE7F-5D09-90AA-5CE2-9C6228AED843}"/>
              </a:ext>
            </a:extLst>
          </p:cNvPr>
          <p:cNvSpPr>
            <a:spLocks noGrp="1" noChangeArrowheads="1"/>
          </p:cNvSpPr>
          <p:nvPr>
            <p:ph type="body" idx="1"/>
          </p:nvPr>
        </p:nvSpPr>
        <p:spPr>
          <a:xfrm>
            <a:off x="1763713" y="1125538"/>
            <a:ext cx="7138987" cy="5119687"/>
          </a:xfrm>
        </p:spPr>
        <p:txBody>
          <a:bodyPr/>
          <a:lstStyle/>
          <a:p>
            <a:pPr eaLnBrk="1" fontAlgn="ctr" hangingPunct="1"/>
            <a:r>
              <a:rPr lang="en-GB" altLang="en-US" sz="2400" b="1" i="1" dirty="0"/>
              <a:t>1 Thessalonians 5:19-22 NIV.   Do not quench the Spirit.  Do not treat prophecies with contempt but test them all; hold on to what is good, reject every kind of evil.  </a:t>
            </a:r>
          </a:p>
          <a:p>
            <a:pPr eaLnBrk="1" fontAlgn="ctr" hangingPunct="1"/>
            <a:endParaRPr lang="en-GB" altLang="en-US" sz="2400" b="1" i="1" dirty="0"/>
          </a:p>
          <a:p>
            <a:pPr eaLnBrk="1" fontAlgn="ctr" hangingPunct="1"/>
            <a:r>
              <a:rPr lang="en-GB" altLang="en-US" sz="2400" b="1" i="1" dirty="0"/>
              <a:t>Acts 17:10-11.  As soon as it was night, the believers sent Paul and Silas away to Berea. On arriving there, they went to the Jewish synagogue.  Now the Berean Jews were of more noble character than those in Thessalonica, for they received the message with great eagerness and examined the Scriptures every day to see if what Paul said was true.</a:t>
            </a:r>
          </a:p>
        </p:txBody>
      </p:sp>
      <p:sp>
        <p:nvSpPr>
          <p:cNvPr id="44036" name="Slide Number Placeholder 2">
            <a:extLst>
              <a:ext uri="{FF2B5EF4-FFF2-40B4-BE49-F238E27FC236}">
                <a16:creationId xmlns:a16="http://schemas.microsoft.com/office/drawing/2014/main" id="{127A2EBD-AFAA-76ED-7618-2CA5E94F1566}"/>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7D7482B-BFB3-4098-8751-286A6AA4B00D}" type="slidenum">
              <a:rPr lang="es-ES" altLang="en-US"/>
              <a:pPr/>
              <a:t>17</a:t>
            </a:fld>
            <a:endParaRPr lang="es-ES" altLang="en-US"/>
          </a:p>
        </p:txBody>
      </p:sp>
    </p:spTree>
    <p:extLst>
      <p:ext uri="{BB962C8B-B14F-4D97-AF65-F5344CB8AC3E}">
        <p14:creationId xmlns:p14="http://schemas.microsoft.com/office/powerpoint/2010/main" val="103399821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46435">
                                            <p:txEl>
                                              <p:pRg st="0" end="0"/>
                                            </p:txEl>
                                          </p:spTgt>
                                        </p:tgtEl>
                                        <p:attrNameLst>
                                          <p:attrName>style.visibility</p:attrName>
                                        </p:attrNameLst>
                                      </p:cBhvr>
                                      <p:to>
                                        <p:strVal val="visible"/>
                                      </p:to>
                                    </p:set>
                                    <p:anim calcmode="lin" valueType="num">
                                      <p:cBhvr additive="base">
                                        <p:cTn id="7" dur="500" fill="hold"/>
                                        <p:tgtEl>
                                          <p:spTgt spid="1464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643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46435">
                                            <p:txEl>
                                              <p:pRg st="2" end="2"/>
                                            </p:txEl>
                                          </p:spTgt>
                                        </p:tgtEl>
                                        <p:attrNameLst>
                                          <p:attrName>style.visibility</p:attrName>
                                        </p:attrNameLst>
                                      </p:cBhvr>
                                      <p:to>
                                        <p:strVal val="visible"/>
                                      </p:to>
                                    </p:set>
                                    <p:anim calcmode="lin" valueType="num">
                                      <p:cBhvr additive="base">
                                        <p:cTn id="13" dur="500" fill="hold"/>
                                        <p:tgtEl>
                                          <p:spTgt spid="14643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4643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a:extLst>
            <a:ext uri="{FF2B5EF4-FFF2-40B4-BE49-F238E27FC236}">
              <a16:creationId xmlns:a16="http://schemas.microsoft.com/office/drawing/2014/main" id="{3B812A85-3E08-E888-C201-1F93931749D0}"/>
            </a:ext>
          </a:extLst>
        </p:cNvPr>
        <p:cNvGrpSpPr/>
        <p:nvPr/>
      </p:nvGrpSpPr>
      <p:grpSpPr>
        <a:xfrm>
          <a:off x="0" y="0"/>
          <a:ext cx="0" cy="0"/>
          <a:chOff x="0" y="0"/>
          <a:chExt cx="0" cy="0"/>
        </a:xfrm>
      </p:grpSpPr>
      <p:sp>
        <p:nvSpPr>
          <p:cNvPr id="28674" name="Rectangle 2">
            <a:extLst>
              <a:ext uri="{FF2B5EF4-FFF2-40B4-BE49-F238E27FC236}">
                <a16:creationId xmlns:a16="http://schemas.microsoft.com/office/drawing/2014/main" id="{7868B0FE-30FC-ACD0-94A6-6EDDD8E827D6}"/>
              </a:ext>
            </a:extLst>
          </p:cNvPr>
          <p:cNvSpPr>
            <a:spLocks noGrp="1" noChangeArrowheads="1"/>
          </p:cNvSpPr>
          <p:nvPr>
            <p:ph type="title"/>
          </p:nvPr>
        </p:nvSpPr>
        <p:spPr>
          <a:xfrm>
            <a:off x="1908175" y="1"/>
            <a:ext cx="6994525" cy="1268760"/>
          </a:xfrm>
        </p:spPr>
        <p:txBody>
          <a:bodyPr/>
          <a:lstStyle/>
          <a:p>
            <a:pPr eaLnBrk="1" hangingPunct="1"/>
            <a:r>
              <a:rPr lang="en-US" altLang="en-US" b="1" dirty="0">
                <a:solidFill>
                  <a:srgbClr val="FF0000"/>
                </a:solidFill>
              </a:rPr>
              <a:t>Today: Our DNA – 2</a:t>
            </a:r>
            <a:br>
              <a:rPr lang="en-US" altLang="en-US" b="1" dirty="0">
                <a:solidFill>
                  <a:srgbClr val="FF0000"/>
                </a:solidFill>
              </a:rPr>
            </a:br>
            <a:r>
              <a:rPr lang="en-US" altLang="en-US" sz="3200" b="1" dirty="0">
                <a:solidFill>
                  <a:srgbClr val="0000FF"/>
                </a:solidFill>
              </a:rPr>
              <a:t>Revelation</a:t>
            </a:r>
          </a:p>
        </p:txBody>
      </p:sp>
      <p:sp>
        <p:nvSpPr>
          <p:cNvPr id="146435" name="Rectangle 3">
            <a:extLst>
              <a:ext uri="{FF2B5EF4-FFF2-40B4-BE49-F238E27FC236}">
                <a16:creationId xmlns:a16="http://schemas.microsoft.com/office/drawing/2014/main" id="{452A55DF-9305-E9BE-B7C7-031408C0E767}"/>
              </a:ext>
            </a:extLst>
          </p:cNvPr>
          <p:cNvSpPr>
            <a:spLocks noGrp="1" noChangeArrowheads="1"/>
          </p:cNvSpPr>
          <p:nvPr>
            <p:ph type="body" idx="1"/>
          </p:nvPr>
        </p:nvSpPr>
        <p:spPr>
          <a:xfrm>
            <a:off x="1763713" y="1412776"/>
            <a:ext cx="7138987" cy="4832449"/>
          </a:xfrm>
        </p:spPr>
        <p:txBody>
          <a:bodyPr/>
          <a:lstStyle/>
          <a:p>
            <a:pPr eaLnBrk="1" fontAlgn="ctr" hangingPunct="1">
              <a:buFont typeface="Arial" panose="020B0604020202020204" pitchFamily="34" charset="0"/>
              <a:buChar char="•"/>
              <a:defRPr/>
            </a:pPr>
            <a:r>
              <a:rPr lang="en-GB" sz="2800" b="1" dirty="0"/>
              <a:t>Hearing the Voice of God</a:t>
            </a:r>
            <a:r>
              <a:rPr lang="en-GB" sz="2800" dirty="0"/>
              <a:t> through his Spirit in us - intentionally listening and then obeying</a:t>
            </a:r>
          </a:p>
          <a:p>
            <a:pPr marL="0" indent="0" eaLnBrk="1" fontAlgn="ctr" hangingPunct="1">
              <a:buNone/>
              <a:defRPr/>
            </a:pPr>
            <a:endParaRPr lang="en-GB" sz="2800" dirty="0"/>
          </a:p>
          <a:p>
            <a:pPr eaLnBrk="1" fontAlgn="ctr" hangingPunct="1">
              <a:buFont typeface="Arial" panose="020B0604020202020204" pitchFamily="34" charset="0"/>
              <a:buChar char="•"/>
              <a:defRPr/>
            </a:pPr>
            <a:r>
              <a:rPr lang="en-GB" sz="2800" b="1" dirty="0"/>
              <a:t>The Bible is True and Inspired</a:t>
            </a:r>
            <a:r>
              <a:rPr lang="en-GB" sz="2800" dirty="0"/>
              <a:t> - To guide and teach us what living with Jesus is all about</a:t>
            </a:r>
          </a:p>
          <a:p>
            <a:pPr eaLnBrk="1" fontAlgn="ctr" hangingPunct="1">
              <a:buFont typeface="Arial" panose="020B0604020202020204" pitchFamily="34" charset="0"/>
              <a:buChar char="•"/>
              <a:defRPr/>
            </a:pPr>
            <a:endParaRPr lang="en-GB" sz="2800" dirty="0"/>
          </a:p>
          <a:p>
            <a:pPr eaLnBrk="1" fontAlgn="ctr" hangingPunct="1">
              <a:buFont typeface="Arial" panose="020B0604020202020204" pitchFamily="34" charset="0"/>
              <a:buChar char="•"/>
              <a:defRPr/>
            </a:pPr>
            <a:r>
              <a:rPr lang="en-GB" sz="2800" b="1" dirty="0"/>
              <a:t>Body Ministry - </a:t>
            </a:r>
            <a:r>
              <a:rPr lang="en-GB" sz="2800" dirty="0"/>
              <a:t>Each one of us expressing the gifts of the Spirit for the good of God’s people</a:t>
            </a:r>
          </a:p>
          <a:p>
            <a:pPr marL="0" indent="0" eaLnBrk="1" hangingPunct="1">
              <a:buFontTx/>
              <a:buNone/>
              <a:defRPr/>
            </a:pPr>
            <a:endParaRPr lang="en-GB" sz="2800" dirty="0"/>
          </a:p>
          <a:p>
            <a:pPr eaLnBrk="1" hangingPunct="1">
              <a:defRPr/>
            </a:pPr>
            <a:endParaRPr lang="en-US" altLang="en-US" sz="2800" dirty="0"/>
          </a:p>
        </p:txBody>
      </p:sp>
      <p:sp>
        <p:nvSpPr>
          <p:cNvPr id="28676" name="Slide Number Placeholder 2">
            <a:extLst>
              <a:ext uri="{FF2B5EF4-FFF2-40B4-BE49-F238E27FC236}">
                <a16:creationId xmlns:a16="http://schemas.microsoft.com/office/drawing/2014/main" id="{81EA7005-A3DB-B851-C57D-F83F3F7EBE0B}"/>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638D4AF-F373-4473-AB32-3EEE98BEC569}" type="slidenum">
              <a:rPr lang="es-ES" altLang="en-US"/>
              <a:pPr/>
              <a:t>18</a:t>
            </a:fld>
            <a:endParaRPr lang="es-ES" altLang="en-US"/>
          </a:p>
        </p:txBody>
      </p:sp>
    </p:spTree>
    <p:extLst>
      <p:ext uri="{BB962C8B-B14F-4D97-AF65-F5344CB8AC3E}">
        <p14:creationId xmlns:p14="http://schemas.microsoft.com/office/powerpoint/2010/main" val="41644111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a:extLst>
            <a:ext uri="{FF2B5EF4-FFF2-40B4-BE49-F238E27FC236}">
              <a16:creationId xmlns:a16="http://schemas.microsoft.com/office/drawing/2014/main" id="{3FAC15D4-2587-1FA9-3C62-BACE09BEF37D}"/>
            </a:ext>
          </a:extLst>
        </p:cNvPr>
        <p:cNvGrpSpPr/>
        <p:nvPr/>
      </p:nvGrpSpPr>
      <p:grpSpPr>
        <a:xfrm>
          <a:off x="0" y="0"/>
          <a:ext cx="0" cy="0"/>
          <a:chOff x="0" y="0"/>
          <a:chExt cx="0" cy="0"/>
        </a:xfrm>
      </p:grpSpPr>
      <p:sp>
        <p:nvSpPr>
          <p:cNvPr id="28674" name="Rectangle 2">
            <a:extLst>
              <a:ext uri="{FF2B5EF4-FFF2-40B4-BE49-F238E27FC236}">
                <a16:creationId xmlns:a16="http://schemas.microsoft.com/office/drawing/2014/main" id="{29258251-CA32-06BD-0EA2-6FA7D5C98346}"/>
              </a:ext>
            </a:extLst>
          </p:cNvPr>
          <p:cNvSpPr>
            <a:spLocks noGrp="1" noChangeArrowheads="1"/>
          </p:cNvSpPr>
          <p:nvPr>
            <p:ph type="title"/>
          </p:nvPr>
        </p:nvSpPr>
        <p:spPr>
          <a:xfrm>
            <a:off x="1908175" y="1"/>
            <a:ext cx="6994525" cy="1268760"/>
          </a:xfrm>
        </p:spPr>
        <p:txBody>
          <a:bodyPr/>
          <a:lstStyle/>
          <a:p>
            <a:pPr eaLnBrk="1" hangingPunct="1"/>
            <a:r>
              <a:rPr lang="en-US" altLang="en-US" b="1" dirty="0">
                <a:solidFill>
                  <a:srgbClr val="FF0000"/>
                </a:solidFill>
              </a:rPr>
              <a:t>Challenges: Our DNA – 2</a:t>
            </a:r>
            <a:br>
              <a:rPr lang="en-US" altLang="en-US" b="1" dirty="0">
                <a:solidFill>
                  <a:srgbClr val="FF0000"/>
                </a:solidFill>
              </a:rPr>
            </a:br>
            <a:r>
              <a:rPr lang="en-US" altLang="en-US" sz="3200" b="1" dirty="0">
                <a:solidFill>
                  <a:srgbClr val="0000FF"/>
                </a:solidFill>
              </a:rPr>
              <a:t>Revelation</a:t>
            </a:r>
          </a:p>
        </p:txBody>
      </p:sp>
      <p:sp>
        <p:nvSpPr>
          <p:cNvPr id="146435" name="Rectangle 3">
            <a:extLst>
              <a:ext uri="{FF2B5EF4-FFF2-40B4-BE49-F238E27FC236}">
                <a16:creationId xmlns:a16="http://schemas.microsoft.com/office/drawing/2014/main" id="{04D073DA-1B2E-8F7F-3C8E-A7A549FA237E}"/>
              </a:ext>
            </a:extLst>
          </p:cNvPr>
          <p:cNvSpPr>
            <a:spLocks noGrp="1" noChangeArrowheads="1"/>
          </p:cNvSpPr>
          <p:nvPr>
            <p:ph type="body" idx="1"/>
          </p:nvPr>
        </p:nvSpPr>
        <p:spPr>
          <a:xfrm>
            <a:off x="1763713" y="1412776"/>
            <a:ext cx="7138987" cy="4832449"/>
          </a:xfrm>
        </p:spPr>
        <p:txBody>
          <a:bodyPr/>
          <a:lstStyle/>
          <a:p>
            <a:pPr marL="171450" indent="-171450">
              <a:spcBef>
                <a:spcPct val="0"/>
              </a:spcBef>
              <a:buFontTx/>
              <a:buChar char="•"/>
            </a:pPr>
            <a:r>
              <a:rPr lang="en-GB" altLang="en-US" sz="2400" b="1" i="0" dirty="0"/>
              <a:t>Do we spend sufficient time listening for God’ voice in our busy lives?  What could we do personally to improve this?</a:t>
            </a:r>
          </a:p>
          <a:p>
            <a:pPr marL="171450" indent="-171450">
              <a:spcBef>
                <a:spcPct val="0"/>
              </a:spcBef>
              <a:buFontTx/>
              <a:buChar char="•"/>
            </a:pPr>
            <a:endParaRPr lang="en-GB" altLang="en-US" sz="2400" b="1" i="0" dirty="0"/>
          </a:p>
          <a:p>
            <a:pPr marL="171450" indent="-171450">
              <a:spcBef>
                <a:spcPct val="0"/>
              </a:spcBef>
              <a:buFontTx/>
              <a:buChar char="•"/>
            </a:pPr>
            <a:r>
              <a:rPr lang="en-GB" altLang="en-US" sz="2400" b="1" i="0" dirty="0"/>
              <a:t>Do we have a Bible-reading plan, so that we have a ‘balanced diet’ of scripture?  How intentional are we about memorising and meditating on bible verses?</a:t>
            </a:r>
          </a:p>
          <a:p>
            <a:pPr marL="171450" indent="-171450">
              <a:spcBef>
                <a:spcPct val="0"/>
              </a:spcBef>
              <a:buFontTx/>
              <a:buChar char="•"/>
            </a:pPr>
            <a:endParaRPr lang="en-GB" altLang="en-US" sz="2400" b="1" i="0" dirty="0"/>
          </a:p>
          <a:p>
            <a:pPr marL="171450" indent="-171450">
              <a:spcBef>
                <a:spcPct val="0"/>
              </a:spcBef>
              <a:buFontTx/>
              <a:buChar char="•"/>
            </a:pPr>
            <a:r>
              <a:rPr lang="en-GB" altLang="en-US" sz="2400" b="1" i="0" dirty="0"/>
              <a:t>What is our own spiritual gift from God?  What are we doing to strengthen that gift and to make it available for the benefit of the Body of Christ?  Do I let others speak into my life?</a:t>
            </a:r>
          </a:p>
        </p:txBody>
      </p:sp>
      <p:sp>
        <p:nvSpPr>
          <p:cNvPr id="28676" name="Slide Number Placeholder 2">
            <a:extLst>
              <a:ext uri="{FF2B5EF4-FFF2-40B4-BE49-F238E27FC236}">
                <a16:creationId xmlns:a16="http://schemas.microsoft.com/office/drawing/2014/main" id="{07B3D5B3-8A72-F6C7-19F6-B4FD63101269}"/>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638D4AF-F373-4473-AB32-3EEE98BEC569}" type="slidenum">
              <a:rPr lang="es-ES" altLang="en-US"/>
              <a:pPr/>
              <a:t>19</a:t>
            </a:fld>
            <a:endParaRPr lang="es-ES" altLang="en-US"/>
          </a:p>
        </p:txBody>
      </p:sp>
    </p:spTree>
    <p:extLst>
      <p:ext uri="{BB962C8B-B14F-4D97-AF65-F5344CB8AC3E}">
        <p14:creationId xmlns:p14="http://schemas.microsoft.com/office/powerpoint/2010/main" val="3972898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46435">
                                            <p:txEl>
                                              <p:pRg st="0" end="0"/>
                                            </p:txEl>
                                          </p:spTgt>
                                        </p:tgtEl>
                                        <p:attrNameLst>
                                          <p:attrName>style.visibility</p:attrName>
                                        </p:attrNameLst>
                                      </p:cBhvr>
                                      <p:to>
                                        <p:strVal val="visible"/>
                                      </p:to>
                                    </p:set>
                                    <p:anim calcmode="lin" valueType="num">
                                      <p:cBhvr additive="base">
                                        <p:cTn id="7" dur="500" fill="hold"/>
                                        <p:tgtEl>
                                          <p:spTgt spid="1464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643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46435">
                                            <p:txEl>
                                              <p:pRg st="2" end="2"/>
                                            </p:txEl>
                                          </p:spTgt>
                                        </p:tgtEl>
                                        <p:attrNameLst>
                                          <p:attrName>style.visibility</p:attrName>
                                        </p:attrNameLst>
                                      </p:cBhvr>
                                      <p:to>
                                        <p:strVal val="visible"/>
                                      </p:to>
                                    </p:set>
                                    <p:anim calcmode="lin" valueType="num">
                                      <p:cBhvr additive="base">
                                        <p:cTn id="13" dur="500" fill="hold"/>
                                        <p:tgtEl>
                                          <p:spTgt spid="14643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4643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46435">
                                            <p:txEl>
                                              <p:pRg st="4" end="4"/>
                                            </p:txEl>
                                          </p:spTgt>
                                        </p:tgtEl>
                                        <p:attrNameLst>
                                          <p:attrName>style.visibility</p:attrName>
                                        </p:attrNameLst>
                                      </p:cBhvr>
                                      <p:to>
                                        <p:strVal val="visible"/>
                                      </p:to>
                                    </p:set>
                                    <p:anim calcmode="lin" valueType="num">
                                      <p:cBhvr additive="base">
                                        <p:cTn id="19" dur="500" fill="hold"/>
                                        <p:tgtEl>
                                          <p:spTgt spid="146435">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4643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D5C52149-306C-46A7-9487-C79184C65F32}"/>
              </a:ext>
            </a:extLst>
          </p:cNvPr>
          <p:cNvSpPr>
            <a:spLocks noGrp="1" noChangeArrowheads="1"/>
          </p:cNvSpPr>
          <p:nvPr>
            <p:ph type="title"/>
          </p:nvPr>
        </p:nvSpPr>
        <p:spPr>
          <a:xfrm>
            <a:off x="1908175" y="188913"/>
            <a:ext cx="6994525" cy="981075"/>
          </a:xfrm>
        </p:spPr>
        <p:txBody>
          <a:bodyPr/>
          <a:lstStyle/>
          <a:p>
            <a:pPr eaLnBrk="1" hangingPunct="1"/>
            <a:r>
              <a:rPr lang="en-US" altLang="en-US" b="1" dirty="0">
                <a:solidFill>
                  <a:schemeClr val="tx1"/>
                </a:solidFill>
              </a:rPr>
              <a:t>What </a:t>
            </a:r>
            <a:r>
              <a:rPr lang="en-US" altLang="en-US" b="1" dirty="0">
                <a:solidFill>
                  <a:srgbClr val="FF0000"/>
                </a:solidFill>
              </a:rPr>
              <a:t>is</a:t>
            </a:r>
            <a:r>
              <a:rPr lang="en-US" altLang="en-US" b="1" dirty="0">
                <a:solidFill>
                  <a:schemeClr val="tx1"/>
                </a:solidFill>
              </a:rPr>
              <a:t> TCF’s DNA?</a:t>
            </a:r>
          </a:p>
        </p:txBody>
      </p:sp>
      <p:sp>
        <p:nvSpPr>
          <p:cNvPr id="146435" name="Rectangle 3">
            <a:extLst>
              <a:ext uri="{FF2B5EF4-FFF2-40B4-BE49-F238E27FC236}">
                <a16:creationId xmlns:a16="http://schemas.microsoft.com/office/drawing/2014/main" id="{724FF41F-EA0B-4AF3-9C02-0AB7C5C6AC52}"/>
              </a:ext>
            </a:extLst>
          </p:cNvPr>
          <p:cNvSpPr>
            <a:spLocks noGrp="1" noChangeArrowheads="1"/>
          </p:cNvSpPr>
          <p:nvPr>
            <p:ph type="body" idx="1"/>
          </p:nvPr>
        </p:nvSpPr>
        <p:spPr>
          <a:xfrm>
            <a:off x="1790700" y="1412875"/>
            <a:ext cx="7138988" cy="4589463"/>
          </a:xfrm>
        </p:spPr>
        <p:txBody>
          <a:bodyPr/>
          <a:lstStyle/>
          <a:p>
            <a:pPr eaLnBrk="1" hangingPunct="1"/>
            <a:r>
              <a:rPr lang="en-GB" altLang="en-US" b="1" dirty="0"/>
              <a:t>The foundational principles, beliefs and practices that TCF was ‘born’ with – which </a:t>
            </a:r>
            <a:r>
              <a:rPr lang="en-GB" altLang="en-US" b="1" i="1" dirty="0"/>
              <a:t>God</a:t>
            </a:r>
            <a:r>
              <a:rPr lang="en-GB" altLang="en-US" b="1" dirty="0"/>
              <a:t> built into us from the mid 1970’s when the church was ‘born’ under Mike Godward’s leadership.</a:t>
            </a:r>
          </a:p>
          <a:p>
            <a:pPr eaLnBrk="1" hangingPunct="1"/>
            <a:endParaRPr lang="en-GB" altLang="en-US" b="1" dirty="0"/>
          </a:p>
          <a:p>
            <a:pPr eaLnBrk="1" hangingPunct="1"/>
            <a:r>
              <a:rPr lang="en-GB" altLang="en-US" b="1" dirty="0"/>
              <a:t>We will be learning / discussing these over four teaching sessions</a:t>
            </a:r>
          </a:p>
        </p:txBody>
      </p:sp>
      <p:sp>
        <p:nvSpPr>
          <p:cNvPr id="22532" name="Slide Number Placeholder 2">
            <a:extLst>
              <a:ext uri="{FF2B5EF4-FFF2-40B4-BE49-F238E27FC236}">
                <a16:creationId xmlns:a16="http://schemas.microsoft.com/office/drawing/2014/main" id="{4D78B8E3-F5D9-4AB1-A3E8-1718F908C6C2}"/>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C891A49-D0C3-46EF-B54B-7396112C52B8}" type="slidenum">
              <a:rPr lang="es-ES" altLang="en-US"/>
              <a:pPr/>
              <a:t>2</a:t>
            </a:fld>
            <a:endParaRPr lang="es-E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46435">
                                            <p:txEl>
                                              <p:pRg st="0" end="0"/>
                                            </p:txEl>
                                          </p:spTgt>
                                        </p:tgtEl>
                                        <p:attrNameLst>
                                          <p:attrName>style.visibility</p:attrName>
                                        </p:attrNameLst>
                                      </p:cBhvr>
                                      <p:to>
                                        <p:strVal val="visible"/>
                                      </p:to>
                                    </p:set>
                                    <p:anim calcmode="lin" valueType="num">
                                      <p:cBhvr additive="base">
                                        <p:cTn id="7" dur="500" fill="hold"/>
                                        <p:tgtEl>
                                          <p:spTgt spid="1464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643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46435">
                                            <p:txEl>
                                              <p:pRg st="2" end="2"/>
                                            </p:txEl>
                                          </p:spTgt>
                                        </p:tgtEl>
                                        <p:attrNameLst>
                                          <p:attrName>style.visibility</p:attrName>
                                        </p:attrNameLst>
                                      </p:cBhvr>
                                      <p:to>
                                        <p:strVal val="visible"/>
                                      </p:to>
                                    </p:set>
                                    <p:anim calcmode="lin" valueType="num">
                                      <p:cBhvr additive="base">
                                        <p:cTn id="13" dur="500" fill="hold"/>
                                        <p:tgtEl>
                                          <p:spTgt spid="14643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4643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2226" name="Rectangle 110">
            <a:extLst>
              <a:ext uri="{FF2B5EF4-FFF2-40B4-BE49-F238E27FC236}">
                <a16:creationId xmlns:a16="http://schemas.microsoft.com/office/drawing/2014/main" id="{30DD1498-A4D7-4008-9662-EEFF49EA387B}"/>
              </a:ext>
            </a:extLst>
          </p:cNvPr>
          <p:cNvSpPr>
            <a:spLocks noGrp="1" noChangeArrowheads="1"/>
          </p:cNvSpPr>
          <p:nvPr>
            <p:ph type="ctrTitle"/>
          </p:nvPr>
        </p:nvSpPr>
        <p:spPr>
          <a:xfrm>
            <a:off x="3348038" y="2133600"/>
            <a:ext cx="5184775" cy="1800225"/>
          </a:xfrm>
          <a:noFill/>
        </p:spPr>
        <p:txBody>
          <a:bodyPr anchor="ctr"/>
          <a:lstStyle/>
          <a:p>
            <a:pPr algn="l" eaLnBrk="1" hangingPunct="1"/>
            <a:r>
              <a:rPr lang="es-UY" altLang="en-US" sz="4000" b="1" dirty="0">
                <a:solidFill>
                  <a:srgbClr val="FFFF00"/>
                </a:solidFill>
              </a:rPr>
              <a:t>TCF’s DNA – END of Part 2</a:t>
            </a:r>
            <a:endParaRPr lang="es-ES" altLang="en-US" sz="4000" b="1" dirty="0">
              <a:solidFill>
                <a:srgbClr val="FFFF00"/>
              </a:solidFill>
            </a:endParaRPr>
          </a:p>
        </p:txBody>
      </p:sp>
      <p:sp>
        <p:nvSpPr>
          <p:cNvPr id="52227" name="Rectangle 115">
            <a:extLst>
              <a:ext uri="{FF2B5EF4-FFF2-40B4-BE49-F238E27FC236}">
                <a16:creationId xmlns:a16="http://schemas.microsoft.com/office/drawing/2014/main" id="{F2F61F85-786A-4751-B01F-1A1FBEAE1029}"/>
              </a:ext>
            </a:extLst>
          </p:cNvPr>
          <p:cNvSpPr>
            <a:spLocks noGrp="1" noChangeArrowheads="1"/>
          </p:cNvSpPr>
          <p:nvPr>
            <p:ph type="subTitle" idx="1"/>
          </p:nvPr>
        </p:nvSpPr>
        <p:spPr>
          <a:xfrm>
            <a:off x="3563938" y="4365104"/>
            <a:ext cx="4752975" cy="2088084"/>
          </a:xfrm>
        </p:spPr>
        <p:txBody>
          <a:bodyPr/>
          <a:lstStyle/>
          <a:p>
            <a:pPr algn="l" eaLnBrk="1" hangingPunct="1"/>
            <a:r>
              <a:rPr lang="en-US" altLang="en-US" sz="2800" dirty="0">
                <a:solidFill>
                  <a:schemeClr val="bg1"/>
                </a:solidFill>
              </a:rPr>
              <a:t>Let’s discuss these ideas in our Community Groups next time they meet up.</a:t>
            </a:r>
          </a:p>
          <a:p>
            <a:pPr algn="l" eaLnBrk="1" hangingPunct="1"/>
            <a:endParaRPr lang="en-US" altLang="en-US" sz="2800" dirty="0">
              <a:solidFill>
                <a:schemeClr val="bg1"/>
              </a:solidFill>
            </a:endParaRPr>
          </a:p>
          <a:p>
            <a:pPr algn="l" eaLnBrk="1" hangingPunct="1"/>
            <a:endParaRPr lang="en-US" altLang="en-US" sz="2800" dirty="0">
              <a:solidFill>
                <a:schemeClr val="bg1"/>
              </a:solidFill>
            </a:endParaRPr>
          </a:p>
          <a:p>
            <a:pPr algn="l" eaLnBrk="1" hangingPunct="1"/>
            <a:endParaRPr lang="en-US" altLang="en-US" sz="2800" dirty="0">
              <a:solidFill>
                <a:schemeClr val="bg1"/>
              </a:solidFill>
            </a:endParaRPr>
          </a:p>
          <a:p>
            <a:pPr algn="l" eaLnBrk="1" hangingPunct="1"/>
            <a:endParaRPr lang="es-ES" altLang="en-US" sz="2800"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CE476DA8-B2A3-41F6-A4D3-8D252AE75644}"/>
              </a:ext>
            </a:extLst>
          </p:cNvPr>
          <p:cNvSpPr>
            <a:spLocks noGrp="1" noChangeArrowheads="1"/>
          </p:cNvSpPr>
          <p:nvPr>
            <p:ph type="title"/>
          </p:nvPr>
        </p:nvSpPr>
        <p:spPr>
          <a:xfrm>
            <a:off x="1870039" y="404664"/>
            <a:ext cx="6994525" cy="719137"/>
          </a:xfrm>
        </p:spPr>
        <p:txBody>
          <a:bodyPr/>
          <a:lstStyle/>
          <a:p>
            <a:pPr eaLnBrk="1" hangingPunct="1"/>
            <a:r>
              <a:rPr lang="en-US" altLang="en-US" dirty="0">
                <a:solidFill>
                  <a:srgbClr val="FF0000"/>
                </a:solidFill>
              </a:rPr>
              <a:t>Other</a:t>
            </a:r>
            <a:r>
              <a:rPr lang="en-US" altLang="en-US" dirty="0">
                <a:solidFill>
                  <a:schemeClr val="tx1"/>
                </a:solidFill>
              </a:rPr>
              <a:t> Aspects of Identity</a:t>
            </a:r>
          </a:p>
        </p:txBody>
      </p:sp>
      <p:sp>
        <p:nvSpPr>
          <p:cNvPr id="146435" name="Rectangle 3">
            <a:extLst>
              <a:ext uri="{FF2B5EF4-FFF2-40B4-BE49-F238E27FC236}">
                <a16:creationId xmlns:a16="http://schemas.microsoft.com/office/drawing/2014/main" id="{D5D44339-1183-4C2C-B1F2-DABA9D3471CD}"/>
              </a:ext>
            </a:extLst>
          </p:cNvPr>
          <p:cNvSpPr>
            <a:spLocks noGrp="1" noChangeArrowheads="1"/>
          </p:cNvSpPr>
          <p:nvPr>
            <p:ph type="body" idx="1"/>
          </p:nvPr>
        </p:nvSpPr>
        <p:spPr>
          <a:xfrm>
            <a:off x="1763713" y="1340769"/>
            <a:ext cx="7138987" cy="5328318"/>
          </a:xfrm>
        </p:spPr>
        <p:txBody>
          <a:bodyPr/>
          <a:lstStyle/>
          <a:p>
            <a:pPr eaLnBrk="1" hangingPunct="1"/>
            <a:r>
              <a:rPr lang="en-GB" altLang="en-US" sz="2600" b="1" dirty="0"/>
              <a:t>The long-term prophecies and vision that the church received from God from the beginning, topped up over the many years in between.    For example…</a:t>
            </a:r>
          </a:p>
          <a:p>
            <a:pPr eaLnBrk="1" hangingPunct="1"/>
            <a:r>
              <a:rPr lang="en-GB" altLang="en-US" sz="2600" b="1" dirty="0"/>
              <a:t>Isaiah 60:22 NIV.  </a:t>
            </a:r>
            <a:r>
              <a:rPr lang="en-GB" altLang="en-US" sz="2600" b="1" i="1" dirty="0"/>
              <a:t>“The least of you will become a thousand, the smallest a mighty nation. I am the LORD; in its time I will do this swiftly”.</a:t>
            </a:r>
          </a:p>
          <a:p>
            <a:pPr eaLnBrk="1" hangingPunct="1"/>
            <a:r>
              <a:rPr lang="en-GB" altLang="en-US" sz="2600" b="1" dirty="0"/>
              <a:t>Job 36:16 NIV.  </a:t>
            </a:r>
            <a:r>
              <a:rPr lang="en-GB" altLang="en-US" sz="2600" b="1" i="1" dirty="0"/>
              <a:t>"He is wooing you from the jaws of distress to a spacious place free from restriction, to the comfort of your table laden with choice food”.</a:t>
            </a:r>
          </a:p>
        </p:txBody>
      </p:sp>
      <p:sp>
        <p:nvSpPr>
          <p:cNvPr id="24580" name="Slide Number Placeholder 2">
            <a:extLst>
              <a:ext uri="{FF2B5EF4-FFF2-40B4-BE49-F238E27FC236}">
                <a16:creationId xmlns:a16="http://schemas.microsoft.com/office/drawing/2014/main" id="{1EDCBD83-CE06-4970-B9F5-1A96CD9403D9}"/>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B85C051-2006-4B10-80C5-54327B47708E}" type="slidenum">
              <a:rPr lang="es-ES" altLang="en-US"/>
              <a:pPr/>
              <a:t>3</a:t>
            </a:fld>
            <a:endParaRPr lang="es-E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46435">
                                            <p:txEl>
                                              <p:pRg st="0" end="0"/>
                                            </p:txEl>
                                          </p:spTgt>
                                        </p:tgtEl>
                                        <p:attrNameLst>
                                          <p:attrName>style.visibility</p:attrName>
                                        </p:attrNameLst>
                                      </p:cBhvr>
                                      <p:to>
                                        <p:strVal val="visible"/>
                                      </p:to>
                                    </p:set>
                                    <p:anim calcmode="lin" valueType="num">
                                      <p:cBhvr additive="base">
                                        <p:cTn id="7" dur="500" fill="hold"/>
                                        <p:tgtEl>
                                          <p:spTgt spid="1464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643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46435">
                                            <p:txEl>
                                              <p:pRg st="1" end="1"/>
                                            </p:txEl>
                                          </p:spTgt>
                                        </p:tgtEl>
                                        <p:attrNameLst>
                                          <p:attrName>style.visibility</p:attrName>
                                        </p:attrNameLst>
                                      </p:cBhvr>
                                      <p:to>
                                        <p:strVal val="visible"/>
                                      </p:to>
                                    </p:set>
                                    <p:anim calcmode="lin" valueType="num">
                                      <p:cBhvr additive="base">
                                        <p:cTn id="13" dur="500" fill="hold"/>
                                        <p:tgtEl>
                                          <p:spTgt spid="14643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4643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46435">
                                            <p:txEl>
                                              <p:pRg st="2" end="2"/>
                                            </p:txEl>
                                          </p:spTgt>
                                        </p:tgtEl>
                                        <p:attrNameLst>
                                          <p:attrName>style.visibility</p:attrName>
                                        </p:attrNameLst>
                                      </p:cBhvr>
                                      <p:to>
                                        <p:strVal val="visible"/>
                                      </p:to>
                                    </p:set>
                                    <p:anim calcmode="lin" valueType="num">
                                      <p:cBhvr additive="base">
                                        <p:cTn id="19" dur="500" fill="hold"/>
                                        <p:tgtEl>
                                          <p:spTgt spid="14643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4643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E07D9465-223B-475D-B50D-EEB75DABDC95}"/>
              </a:ext>
            </a:extLst>
          </p:cNvPr>
          <p:cNvSpPr>
            <a:spLocks noGrp="1" noChangeArrowheads="1"/>
          </p:cNvSpPr>
          <p:nvPr>
            <p:ph type="title"/>
          </p:nvPr>
        </p:nvSpPr>
        <p:spPr>
          <a:xfrm>
            <a:off x="1908175" y="188913"/>
            <a:ext cx="6994525" cy="719137"/>
          </a:xfrm>
        </p:spPr>
        <p:txBody>
          <a:bodyPr/>
          <a:lstStyle/>
          <a:p>
            <a:pPr eaLnBrk="1" hangingPunct="1"/>
            <a:r>
              <a:rPr lang="en-GB" altLang="en-US" b="1" dirty="0">
                <a:solidFill>
                  <a:srgbClr val="3366FF"/>
                </a:solidFill>
              </a:rPr>
              <a:t>Other Stuff!</a:t>
            </a:r>
            <a:endParaRPr lang="en-US" altLang="en-US" b="1" dirty="0">
              <a:solidFill>
                <a:srgbClr val="3366FF"/>
              </a:solidFill>
            </a:endParaRPr>
          </a:p>
        </p:txBody>
      </p:sp>
      <p:sp>
        <p:nvSpPr>
          <p:cNvPr id="146435" name="Rectangle 3">
            <a:extLst>
              <a:ext uri="{FF2B5EF4-FFF2-40B4-BE49-F238E27FC236}">
                <a16:creationId xmlns:a16="http://schemas.microsoft.com/office/drawing/2014/main" id="{D9D8B56A-EEF1-4620-9962-6544ABB3FBD5}"/>
              </a:ext>
            </a:extLst>
          </p:cNvPr>
          <p:cNvSpPr>
            <a:spLocks noGrp="1" noChangeArrowheads="1"/>
          </p:cNvSpPr>
          <p:nvPr>
            <p:ph type="body" idx="1"/>
          </p:nvPr>
        </p:nvSpPr>
        <p:spPr>
          <a:xfrm>
            <a:off x="1763713" y="980728"/>
            <a:ext cx="7272337" cy="5472460"/>
          </a:xfrm>
        </p:spPr>
        <p:txBody>
          <a:bodyPr/>
          <a:lstStyle/>
          <a:p>
            <a:pPr eaLnBrk="1" fontAlgn="ctr" hangingPunct="1">
              <a:buFont typeface="Arial" panose="020B0604020202020204" pitchFamily="34" charset="0"/>
              <a:buChar char="•"/>
              <a:defRPr/>
            </a:pPr>
            <a:r>
              <a:rPr lang="en-GB" sz="2800" b="1" dirty="0"/>
              <a:t>As well as the 12 ‘strands’ of DNA, we do also hold to the following important doctrines:</a:t>
            </a:r>
          </a:p>
          <a:p>
            <a:pPr lvl="1" eaLnBrk="1" fontAlgn="ctr" hangingPunct="1">
              <a:defRPr/>
            </a:pPr>
            <a:r>
              <a:rPr lang="en-GB" b="1" i="1" dirty="0"/>
              <a:t>The Baptism of Believers  </a:t>
            </a:r>
          </a:p>
          <a:p>
            <a:pPr lvl="1" eaLnBrk="1" fontAlgn="ctr" hangingPunct="1">
              <a:defRPr/>
            </a:pPr>
            <a:r>
              <a:rPr lang="en-GB" b="1" i="1" dirty="0"/>
              <a:t>The Fruit of the Holy Spirit (all for all) </a:t>
            </a:r>
          </a:p>
          <a:p>
            <a:pPr lvl="1" eaLnBrk="1" fontAlgn="ctr" hangingPunct="1">
              <a:defRPr/>
            </a:pPr>
            <a:r>
              <a:rPr lang="en-GB" b="1" i="1" dirty="0"/>
              <a:t>We uphold the Evangelical Alliance ‘Basis of Faith’ too.  </a:t>
            </a:r>
          </a:p>
          <a:p>
            <a:pPr marL="400050" lvl="1" indent="0" eaLnBrk="1" fontAlgn="ctr" hangingPunct="1">
              <a:buNone/>
              <a:defRPr/>
            </a:pPr>
            <a:endParaRPr lang="en-GB" b="1" i="1" dirty="0"/>
          </a:p>
          <a:p>
            <a:pPr marL="400050" lvl="1" indent="0" eaLnBrk="1" fontAlgn="ctr" hangingPunct="1">
              <a:buNone/>
              <a:defRPr/>
            </a:pPr>
            <a:r>
              <a:rPr lang="en-GB" b="1" i="1" u="sng" dirty="0"/>
              <a:t>www.eauk.org/about-us/basis-of-faith </a:t>
            </a:r>
          </a:p>
        </p:txBody>
      </p:sp>
      <p:sp>
        <p:nvSpPr>
          <p:cNvPr id="32772" name="Slide Number Placeholder 2">
            <a:extLst>
              <a:ext uri="{FF2B5EF4-FFF2-40B4-BE49-F238E27FC236}">
                <a16:creationId xmlns:a16="http://schemas.microsoft.com/office/drawing/2014/main" id="{F4585072-A632-4553-A8BA-FADB9ECB1AE5}"/>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5AB4E3D-D1A2-47C9-9C3D-109EDBCB393B}" type="slidenum">
              <a:rPr lang="es-ES" altLang="en-US"/>
              <a:pPr/>
              <a:t>4</a:t>
            </a:fld>
            <a:endParaRPr lang="es-ES" altLang="en-US" dirty="0"/>
          </a:p>
        </p:txBody>
      </p:sp>
    </p:spTree>
    <p:extLst>
      <p:ext uri="{BB962C8B-B14F-4D97-AF65-F5344CB8AC3E}">
        <p14:creationId xmlns:p14="http://schemas.microsoft.com/office/powerpoint/2010/main" val="2261882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46435">
                                            <p:txEl>
                                              <p:pRg st="0" end="0"/>
                                            </p:txEl>
                                          </p:spTgt>
                                        </p:tgtEl>
                                        <p:attrNameLst>
                                          <p:attrName>style.visibility</p:attrName>
                                        </p:attrNameLst>
                                      </p:cBhvr>
                                      <p:to>
                                        <p:strVal val="visible"/>
                                      </p:to>
                                    </p:set>
                                    <p:anim calcmode="lin" valueType="num">
                                      <p:cBhvr additive="base">
                                        <p:cTn id="7" dur="500" fill="hold"/>
                                        <p:tgtEl>
                                          <p:spTgt spid="1464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643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46435">
                                            <p:txEl>
                                              <p:pRg st="1" end="1"/>
                                            </p:txEl>
                                          </p:spTgt>
                                        </p:tgtEl>
                                        <p:attrNameLst>
                                          <p:attrName>style.visibility</p:attrName>
                                        </p:attrNameLst>
                                      </p:cBhvr>
                                      <p:to>
                                        <p:strVal val="visible"/>
                                      </p:to>
                                    </p:set>
                                    <p:anim calcmode="lin" valueType="num">
                                      <p:cBhvr additive="base">
                                        <p:cTn id="11" dur="500" fill="hold"/>
                                        <p:tgtEl>
                                          <p:spTgt spid="146435">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46435">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46435">
                                            <p:txEl>
                                              <p:pRg st="2" end="2"/>
                                            </p:txEl>
                                          </p:spTgt>
                                        </p:tgtEl>
                                        <p:attrNameLst>
                                          <p:attrName>style.visibility</p:attrName>
                                        </p:attrNameLst>
                                      </p:cBhvr>
                                      <p:to>
                                        <p:strVal val="visible"/>
                                      </p:to>
                                    </p:set>
                                    <p:anim calcmode="lin" valueType="num">
                                      <p:cBhvr additive="base">
                                        <p:cTn id="15" dur="500" fill="hold"/>
                                        <p:tgtEl>
                                          <p:spTgt spid="146435">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46435">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46435">
                                            <p:txEl>
                                              <p:pRg st="3" end="3"/>
                                            </p:txEl>
                                          </p:spTgt>
                                        </p:tgtEl>
                                        <p:attrNameLst>
                                          <p:attrName>style.visibility</p:attrName>
                                        </p:attrNameLst>
                                      </p:cBhvr>
                                      <p:to>
                                        <p:strVal val="visible"/>
                                      </p:to>
                                    </p:set>
                                    <p:anim calcmode="lin" valueType="num">
                                      <p:cBhvr additive="base">
                                        <p:cTn id="19" dur="500" fill="hold"/>
                                        <p:tgtEl>
                                          <p:spTgt spid="14643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46435">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146435">
                                            <p:txEl>
                                              <p:pRg st="5" end="5"/>
                                            </p:txEl>
                                          </p:spTgt>
                                        </p:tgtEl>
                                        <p:attrNameLst>
                                          <p:attrName>style.visibility</p:attrName>
                                        </p:attrNameLst>
                                      </p:cBhvr>
                                      <p:to>
                                        <p:strVal val="visible"/>
                                      </p:to>
                                    </p:set>
                                    <p:anim calcmode="lin" valueType="num">
                                      <p:cBhvr additive="base">
                                        <p:cTn id="23" dur="500" fill="hold"/>
                                        <p:tgtEl>
                                          <p:spTgt spid="146435">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46435">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8E4A1D0C-A5B5-440F-B550-E9D2E8760BB9}"/>
              </a:ext>
            </a:extLst>
          </p:cNvPr>
          <p:cNvSpPr>
            <a:spLocks noGrp="1" noChangeArrowheads="1"/>
          </p:cNvSpPr>
          <p:nvPr>
            <p:ph type="title"/>
          </p:nvPr>
        </p:nvSpPr>
        <p:spPr>
          <a:xfrm>
            <a:off x="1908175" y="1"/>
            <a:ext cx="6994525" cy="1268759"/>
          </a:xfrm>
        </p:spPr>
        <p:txBody>
          <a:bodyPr/>
          <a:lstStyle/>
          <a:p>
            <a:pPr eaLnBrk="1" hangingPunct="1"/>
            <a:r>
              <a:rPr lang="en-US" altLang="en-US" b="1" dirty="0">
                <a:solidFill>
                  <a:schemeClr val="tx1"/>
                </a:solidFill>
              </a:rPr>
              <a:t>Our DNA – 1</a:t>
            </a:r>
            <a:br>
              <a:rPr lang="en-US" altLang="en-US" b="1" dirty="0">
                <a:solidFill>
                  <a:schemeClr val="tx1"/>
                </a:solidFill>
              </a:rPr>
            </a:br>
            <a:r>
              <a:rPr lang="en-US" altLang="en-US" sz="3200" b="1" dirty="0">
                <a:solidFill>
                  <a:srgbClr val="0000FF"/>
                </a:solidFill>
              </a:rPr>
              <a:t>Gathering Together</a:t>
            </a:r>
            <a:endParaRPr lang="en-US" altLang="en-US" b="1" dirty="0">
              <a:solidFill>
                <a:srgbClr val="0000FF"/>
              </a:solidFill>
            </a:endParaRPr>
          </a:p>
        </p:txBody>
      </p:sp>
      <p:sp>
        <p:nvSpPr>
          <p:cNvPr id="26627" name="Rectangle 3">
            <a:extLst>
              <a:ext uri="{FF2B5EF4-FFF2-40B4-BE49-F238E27FC236}">
                <a16:creationId xmlns:a16="http://schemas.microsoft.com/office/drawing/2014/main" id="{D8827656-4AA7-45A2-9867-9EED8C1AF26E}"/>
              </a:ext>
            </a:extLst>
          </p:cNvPr>
          <p:cNvSpPr>
            <a:spLocks noGrp="1" noChangeArrowheads="1"/>
          </p:cNvSpPr>
          <p:nvPr>
            <p:ph type="body" idx="1"/>
          </p:nvPr>
        </p:nvSpPr>
        <p:spPr>
          <a:xfrm>
            <a:off x="1763713" y="1484784"/>
            <a:ext cx="7138987" cy="4760441"/>
          </a:xfrm>
        </p:spPr>
        <p:txBody>
          <a:bodyPr/>
          <a:lstStyle/>
          <a:p>
            <a:pPr eaLnBrk="1" fontAlgn="ctr" hangingPunct="1"/>
            <a:r>
              <a:rPr lang="en-GB" altLang="en-US" sz="2800" b="1" dirty="0"/>
              <a:t>The Presence of God</a:t>
            </a:r>
            <a:r>
              <a:rPr lang="en-GB" altLang="en-US" sz="2800" dirty="0"/>
              <a:t> in our gatherings and in our lives</a:t>
            </a:r>
          </a:p>
          <a:p>
            <a:pPr eaLnBrk="1" fontAlgn="ctr" hangingPunct="1"/>
            <a:endParaRPr lang="en-GB" altLang="en-US" sz="2800" dirty="0"/>
          </a:p>
          <a:p>
            <a:pPr eaLnBrk="1" fontAlgn="ctr" hangingPunct="1"/>
            <a:r>
              <a:rPr lang="en-GB" altLang="en-US" sz="2800" b="1" dirty="0"/>
              <a:t>The Worship of God</a:t>
            </a:r>
            <a:r>
              <a:rPr lang="en-GB" altLang="en-US" sz="2800" dirty="0"/>
              <a:t> - Responsively through songs, words, creativity and in our everyday lives</a:t>
            </a:r>
          </a:p>
          <a:p>
            <a:pPr eaLnBrk="1" hangingPunct="1"/>
            <a:endParaRPr lang="en-GB" altLang="en-US" sz="2800" dirty="0"/>
          </a:p>
          <a:p>
            <a:pPr eaLnBrk="1" fontAlgn="ctr" hangingPunct="1"/>
            <a:r>
              <a:rPr lang="en-GB" sz="2800" b="1" dirty="0"/>
              <a:t>Supernatural Living</a:t>
            </a:r>
            <a:r>
              <a:rPr lang="en-GB" sz="2800" dirty="0"/>
              <a:t> - Relying on answered prayer and the miraculous power of God in our lives together</a:t>
            </a:r>
          </a:p>
          <a:p>
            <a:pPr marL="0" indent="0" eaLnBrk="1" hangingPunct="1">
              <a:buNone/>
            </a:pPr>
            <a:endParaRPr lang="en-GB" altLang="en-US" sz="2800" dirty="0"/>
          </a:p>
          <a:p>
            <a:pPr eaLnBrk="1" hangingPunct="1"/>
            <a:endParaRPr lang="en-US" altLang="en-US" sz="2800" dirty="0"/>
          </a:p>
        </p:txBody>
      </p:sp>
      <p:sp>
        <p:nvSpPr>
          <p:cNvPr id="26628" name="Slide Number Placeholder 2">
            <a:extLst>
              <a:ext uri="{FF2B5EF4-FFF2-40B4-BE49-F238E27FC236}">
                <a16:creationId xmlns:a16="http://schemas.microsoft.com/office/drawing/2014/main" id="{75A4AA8C-EA65-4F7D-8901-81F6E92E7101}"/>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BB140C5-AF6D-49B6-831A-583C3E31C99B}" type="slidenum">
              <a:rPr lang="es-ES" altLang="en-US"/>
              <a:pPr/>
              <a:t>5</a:t>
            </a:fld>
            <a:endParaRPr lang="es-ES"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38387908-15B6-4903-AC1E-D78579129C44}"/>
              </a:ext>
            </a:extLst>
          </p:cNvPr>
          <p:cNvSpPr>
            <a:spLocks noGrp="1" noChangeArrowheads="1"/>
          </p:cNvSpPr>
          <p:nvPr>
            <p:ph type="title"/>
          </p:nvPr>
        </p:nvSpPr>
        <p:spPr>
          <a:xfrm>
            <a:off x="1908175" y="1"/>
            <a:ext cx="6994525" cy="1268760"/>
          </a:xfrm>
        </p:spPr>
        <p:txBody>
          <a:bodyPr/>
          <a:lstStyle/>
          <a:p>
            <a:pPr eaLnBrk="1" hangingPunct="1"/>
            <a:r>
              <a:rPr lang="en-US" altLang="en-US" b="1" dirty="0">
                <a:solidFill>
                  <a:schemeClr val="tx1"/>
                </a:solidFill>
              </a:rPr>
              <a:t>Our DNA – 2</a:t>
            </a:r>
            <a:br>
              <a:rPr lang="en-US" altLang="en-US" b="1" dirty="0">
                <a:solidFill>
                  <a:schemeClr val="tx1"/>
                </a:solidFill>
              </a:rPr>
            </a:br>
            <a:r>
              <a:rPr lang="en-US" altLang="en-US" sz="3200" b="1" dirty="0">
                <a:solidFill>
                  <a:srgbClr val="0000FF"/>
                </a:solidFill>
              </a:rPr>
              <a:t>Revelation</a:t>
            </a:r>
          </a:p>
        </p:txBody>
      </p:sp>
      <p:sp>
        <p:nvSpPr>
          <p:cNvPr id="146435" name="Rectangle 3">
            <a:extLst>
              <a:ext uri="{FF2B5EF4-FFF2-40B4-BE49-F238E27FC236}">
                <a16:creationId xmlns:a16="http://schemas.microsoft.com/office/drawing/2014/main" id="{D52FE68B-FA93-4076-BF93-ED852B3B1C10}"/>
              </a:ext>
            </a:extLst>
          </p:cNvPr>
          <p:cNvSpPr>
            <a:spLocks noGrp="1" noChangeArrowheads="1"/>
          </p:cNvSpPr>
          <p:nvPr>
            <p:ph type="body" idx="1"/>
          </p:nvPr>
        </p:nvSpPr>
        <p:spPr>
          <a:xfrm>
            <a:off x="1763713" y="1412776"/>
            <a:ext cx="7138987" cy="4832449"/>
          </a:xfrm>
        </p:spPr>
        <p:txBody>
          <a:bodyPr/>
          <a:lstStyle/>
          <a:p>
            <a:pPr eaLnBrk="1" fontAlgn="ctr" hangingPunct="1">
              <a:buFont typeface="Arial" panose="020B0604020202020204" pitchFamily="34" charset="0"/>
              <a:buChar char="•"/>
              <a:defRPr/>
            </a:pPr>
            <a:r>
              <a:rPr lang="en-GB" sz="2800" b="1" dirty="0"/>
              <a:t>Hearing the Voice of God</a:t>
            </a:r>
            <a:r>
              <a:rPr lang="en-GB" sz="2800" dirty="0"/>
              <a:t> through his Spirit in us - intentionally listening and then obeying</a:t>
            </a:r>
          </a:p>
          <a:p>
            <a:pPr marL="0" indent="0" eaLnBrk="1" fontAlgn="ctr" hangingPunct="1">
              <a:buNone/>
              <a:defRPr/>
            </a:pPr>
            <a:endParaRPr lang="en-GB" sz="2800" dirty="0"/>
          </a:p>
          <a:p>
            <a:pPr eaLnBrk="1" fontAlgn="ctr" hangingPunct="1">
              <a:buFont typeface="Arial" panose="020B0604020202020204" pitchFamily="34" charset="0"/>
              <a:buChar char="•"/>
              <a:defRPr/>
            </a:pPr>
            <a:r>
              <a:rPr lang="en-GB" sz="2800" b="1" dirty="0"/>
              <a:t>The Bible is True and Inspired</a:t>
            </a:r>
            <a:r>
              <a:rPr lang="en-GB" sz="2800" dirty="0"/>
              <a:t> - To guide and teach us what living with Jesus is all about</a:t>
            </a:r>
          </a:p>
          <a:p>
            <a:pPr eaLnBrk="1" fontAlgn="ctr" hangingPunct="1">
              <a:buFont typeface="Arial" panose="020B0604020202020204" pitchFamily="34" charset="0"/>
              <a:buChar char="•"/>
              <a:defRPr/>
            </a:pPr>
            <a:endParaRPr lang="en-GB" sz="2800" dirty="0"/>
          </a:p>
          <a:p>
            <a:pPr eaLnBrk="1" fontAlgn="ctr" hangingPunct="1">
              <a:buFont typeface="Arial" panose="020B0604020202020204" pitchFamily="34" charset="0"/>
              <a:buChar char="•"/>
              <a:defRPr/>
            </a:pPr>
            <a:r>
              <a:rPr lang="en-GB" sz="2800" b="1" dirty="0"/>
              <a:t>Body Ministry - </a:t>
            </a:r>
            <a:r>
              <a:rPr lang="en-GB" sz="2800" dirty="0"/>
              <a:t>Each one of us expressing the gifts of the Spirit for the good of God’s people</a:t>
            </a:r>
          </a:p>
          <a:p>
            <a:pPr marL="0" indent="0" eaLnBrk="1" hangingPunct="1">
              <a:buFontTx/>
              <a:buNone/>
              <a:defRPr/>
            </a:pPr>
            <a:endParaRPr lang="en-GB" sz="2800" dirty="0"/>
          </a:p>
          <a:p>
            <a:pPr eaLnBrk="1" hangingPunct="1">
              <a:defRPr/>
            </a:pPr>
            <a:endParaRPr lang="en-US" altLang="en-US" sz="2800" dirty="0"/>
          </a:p>
        </p:txBody>
      </p:sp>
      <p:sp>
        <p:nvSpPr>
          <p:cNvPr id="28676" name="Slide Number Placeholder 2">
            <a:extLst>
              <a:ext uri="{FF2B5EF4-FFF2-40B4-BE49-F238E27FC236}">
                <a16:creationId xmlns:a16="http://schemas.microsoft.com/office/drawing/2014/main" id="{DEB7FCE3-068B-4A82-894A-B0E2A0B885BA}"/>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638D4AF-F373-4473-AB32-3EEE98BEC569}" type="slidenum">
              <a:rPr lang="es-ES" altLang="en-US"/>
              <a:pPr/>
              <a:t>6</a:t>
            </a:fld>
            <a:endParaRPr lang="es-ES"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F31456BF-EF17-40FE-95E8-27B083A44FC5}"/>
              </a:ext>
            </a:extLst>
          </p:cNvPr>
          <p:cNvSpPr>
            <a:spLocks noGrp="1" noChangeArrowheads="1"/>
          </p:cNvSpPr>
          <p:nvPr>
            <p:ph type="title"/>
          </p:nvPr>
        </p:nvSpPr>
        <p:spPr>
          <a:xfrm>
            <a:off x="1908175" y="0"/>
            <a:ext cx="6994525" cy="1268759"/>
          </a:xfrm>
        </p:spPr>
        <p:txBody>
          <a:bodyPr/>
          <a:lstStyle/>
          <a:p>
            <a:pPr eaLnBrk="1" hangingPunct="1"/>
            <a:r>
              <a:rPr lang="en-US" altLang="en-US" b="1" dirty="0">
                <a:solidFill>
                  <a:schemeClr val="tx1"/>
                </a:solidFill>
              </a:rPr>
              <a:t>Our DNA – 3</a:t>
            </a:r>
            <a:br>
              <a:rPr lang="en-US" altLang="en-US" b="1" dirty="0">
                <a:solidFill>
                  <a:schemeClr val="tx1"/>
                </a:solidFill>
              </a:rPr>
            </a:br>
            <a:r>
              <a:rPr lang="en-US" altLang="en-US" sz="3200" b="1" dirty="0">
                <a:solidFill>
                  <a:srgbClr val="0000FF"/>
                </a:solidFill>
              </a:rPr>
              <a:t>Corporate Identity</a:t>
            </a:r>
            <a:endParaRPr lang="en-US" altLang="en-US" b="1" dirty="0">
              <a:solidFill>
                <a:srgbClr val="0000FF"/>
              </a:solidFill>
            </a:endParaRPr>
          </a:p>
        </p:txBody>
      </p:sp>
      <p:sp>
        <p:nvSpPr>
          <p:cNvPr id="146435" name="Rectangle 3">
            <a:extLst>
              <a:ext uri="{FF2B5EF4-FFF2-40B4-BE49-F238E27FC236}">
                <a16:creationId xmlns:a16="http://schemas.microsoft.com/office/drawing/2014/main" id="{72CA24F1-9D60-4593-A0B3-DB8488F71A13}"/>
              </a:ext>
            </a:extLst>
          </p:cNvPr>
          <p:cNvSpPr>
            <a:spLocks noGrp="1" noChangeArrowheads="1"/>
          </p:cNvSpPr>
          <p:nvPr>
            <p:ph type="body" idx="1"/>
          </p:nvPr>
        </p:nvSpPr>
        <p:spPr>
          <a:xfrm>
            <a:off x="1763713" y="1412776"/>
            <a:ext cx="7138987" cy="5040412"/>
          </a:xfrm>
        </p:spPr>
        <p:txBody>
          <a:bodyPr/>
          <a:lstStyle/>
          <a:p>
            <a:pPr eaLnBrk="1" fontAlgn="ctr" hangingPunct="1">
              <a:buFont typeface="Arial" panose="020B0604020202020204" pitchFamily="34" charset="0"/>
              <a:buChar char="•"/>
              <a:defRPr/>
            </a:pPr>
            <a:r>
              <a:rPr lang="en-GB" altLang="en-US" sz="2800" b="1" dirty="0"/>
              <a:t>The Kingdom of God</a:t>
            </a:r>
            <a:r>
              <a:rPr lang="en-GB" altLang="en-US" sz="2800" dirty="0"/>
              <a:t> - Bringing the values, vision and power of Heaven to Thurrock</a:t>
            </a:r>
          </a:p>
          <a:p>
            <a:pPr eaLnBrk="1" fontAlgn="ctr" hangingPunct="1">
              <a:buFont typeface="Arial" panose="020B0604020202020204" pitchFamily="34" charset="0"/>
              <a:buChar char="•"/>
              <a:defRPr/>
            </a:pPr>
            <a:r>
              <a:rPr lang="en-GB" sz="2800" b="1" dirty="0"/>
              <a:t>The Bride of Christ, the Body of Christ, and the Family of God </a:t>
            </a:r>
            <a:r>
              <a:rPr lang="en-GB" sz="2800" dirty="0"/>
              <a:t>– We are part of these heavenly identities in our local area</a:t>
            </a:r>
          </a:p>
          <a:p>
            <a:pPr eaLnBrk="1" fontAlgn="ctr" hangingPunct="1">
              <a:buFont typeface="Arial" panose="020B0604020202020204" pitchFamily="34" charset="0"/>
              <a:buChar char="•"/>
              <a:defRPr/>
            </a:pPr>
            <a:r>
              <a:rPr lang="en-GB" sz="2800" b="1" dirty="0"/>
              <a:t>Leadership is 'Team’</a:t>
            </a:r>
            <a:r>
              <a:rPr lang="en-GB" sz="2800" dirty="0"/>
              <a:t> – Together we leaders humbly steer the church by submitting to the Holy Spirit, to one another, and to each other’s areas of gifting.  We exercise our authority gently and take our responsibilities seriously</a:t>
            </a:r>
          </a:p>
          <a:p>
            <a:pPr eaLnBrk="1" hangingPunct="1">
              <a:defRPr/>
            </a:pPr>
            <a:endParaRPr lang="en-US" altLang="en-US" sz="2800" dirty="0"/>
          </a:p>
        </p:txBody>
      </p:sp>
      <p:sp>
        <p:nvSpPr>
          <p:cNvPr id="30724" name="Slide Number Placeholder 2">
            <a:extLst>
              <a:ext uri="{FF2B5EF4-FFF2-40B4-BE49-F238E27FC236}">
                <a16:creationId xmlns:a16="http://schemas.microsoft.com/office/drawing/2014/main" id="{FF0A3F9B-2E3A-438F-AC5F-194A16AAE268}"/>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C5F64D0-1324-4F17-BA0B-C62CADB21D48}" type="slidenum">
              <a:rPr lang="es-ES" altLang="en-US"/>
              <a:pPr/>
              <a:t>7</a:t>
            </a:fld>
            <a:endParaRPr lang="es-ES"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E07D9465-223B-475D-B50D-EEB75DABDC95}"/>
              </a:ext>
            </a:extLst>
          </p:cNvPr>
          <p:cNvSpPr>
            <a:spLocks noGrp="1" noChangeArrowheads="1"/>
          </p:cNvSpPr>
          <p:nvPr>
            <p:ph type="title"/>
          </p:nvPr>
        </p:nvSpPr>
        <p:spPr>
          <a:xfrm>
            <a:off x="1908175" y="0"/>
            <a:ext cx="6994525" cy="1268759"/>
          </a:xfrm>
        </p:spPr>
        <p:txBody>
          <a:bodyPr/>
          <a:lstStyle/>
          <a:p>
            <a:pPr eaLnBrk="1" hangingPunct="1"/>
            <a:r>
              <a:rPr lang="en-US" altLang="en-US" b="1" dirty="0">
                <a:solidFill>
                  <a:schemeClr val="tx1"/>
                </a:solidFill>
              </a:rPr>
              <a:t>Our DNA – 4</a:t>
            </a:r>
            <a:br>
              <a:rPr lang="en-US" altLang="en-US" b="1" dirty="0">
                <a:solidFill>
                  <a:schemeClr val="tx1"/>
                </a:solidFill>
              </a:rPr>
            </a:br>
            <a:r>
              <a:rPr lang="en-US" altLang="en-US" sz="3200" b="1" dirty="0">
                <a:solidFill>
                  <a:srgbClr val="0000FF"/>
                </a:solidFill>
              </a:rPr>
              <a:t>Key Attitudes</a:t>
            </a:r>
            <a:endParaRPr lang="en-US" altLang="en-US" b="1" dirty="0">
              <a:solidFill>
                <a:srgbClr val="0000FF"/>
              </a:solidFill>
            </a:endParaRPr>
          </a:p>
        </p:txBody>
      </p:sp>
      <p:sp>
        <p:nvSpPr>
          <p:cNvPr id="146435" name="Rectangle 3">
            <a:extLst>
              <a:ext uri="{FF2B5EF4-FFF2-40B4-BE49-F238E27FC236}">
                <a16:creationId xmlns:a16="http://schemas.microsoft.com/office/drawing/2014/main" id="{D9D8B56A-EEF1-4620-9962-6544ABB3FBD5}"/>
              </a:ext>
            </a:extLst>
          </p:cNvPr>
          <p:cNvSpPr>
            <a:spLocks noGrp="1" noChangeArrowheads="1"/>
          </p:cNvSpPr>
          <p:nvPr>
            <p:ph type="body" idx="1"/>
          </p:nvPr>
        </p:nvSpPr>
        <p:spPr>
          <a:xfrm>
            <a:off x="1763713" y="1484784"/>
            <a:ext cx="7272337" cy="5373216"/>
          </a:xfrm>
        </p:spPr>
        <p:txBody>
          <a:bodyPr/>
          <a:lstStyle/>
          <a:p>
            <a:pPr eaLnBrk="1" fontAlgn="ctr" hangingPunct="1">
              <a:buFont typeface="Arial" panose="020B0604020202020204" pitchFamily="34" charset="0"/>
              <a:buChar char="•"/>
              <a:defRPr/>
            </a:pPr>
            <a:r>
              <a:rPr lang="en-GB" sz="2800" b="1" dirty="0"/>
              <a:t>Welcoming and accessible to all</a:t>
            </a:r>
            <a:r>
              <a:rPr lang="en-GB" sz="2800" dirty="0"/>
              <a:t> - Passionate about reaching our community with Christ's love</a:t>
            </a:r>
          </a:p>
          <a:p>
            <a:pPr eaLnBrk="1" hangingPunct="1">
              <a:defRPr/>
            </a:pPr>
            <a:endParaRPr lang="en-GB" sz="1000" dirty="0"/>
          </a:p>
          <a:p>
            <a:pPr eaLnBrk="1" fontAlgn="ctr" hangingPunct="1">
              <a:buFont typeface="Arial" panose="020B0604020202020204" pitchFamily="34" charset="0"/>
              <a:buChar char="•"/>
              <a:defRPr/>
            </a:pPr>
            <a:r>
              <a:rPr lang="en-GB" sz="2800" b="1" dirty="0"/>
              <a:t>Generosity as a Heart Attitude</a:t>
            </a:r>
            <a:r>
              <a:rPr lang="en-GB" sz="2800" dirty="0"/>
              <a:t> – A response to God’s Grace towards us; </a:t>
            </a:r>
          </a:p>
          <a:p>
            <a:pPr lvl="1" eaLnBrk="1" fontAlgn="ctr" hangingPunct="1">
              <a:buFont typeface="Arial" panose="020B0604020202020204" pitchFamily="34" charset="0"/>
              <a:buChar char="•"/>
              <a:defRPr/>
            </a:pPr>
            <a:r>
              <a:rPr lang="en-GB" sz="2400" dirty="0"/>
              <a:t>Kindness to one another</a:t>
            </a:r>
          </a:p>
          <a:p>
            <a:pPr lvl="1" eaLnBrk="1" fontAlgn="ctr" hangingPunct="1">
              <a:buFont typeface="Arial" panose="020B0604020202020204" pitchFamily="34" charset="0"/>
              <a:buChar char="•"/>
              <a:defRPr/>
            </a:pPr>
            <a:r>
              <a:rPr lang="en-GB" sz="2400" dirty="0"/>
              <a:t>Rejection of cynicism and negative thinking</a:t>
            </a:r>
          </a:p>
          <a:p>
            <a:pPr lvl="1" eaLnBrk="1" fontAlgn="ctr" hangingPunct="1">
              <a:buFont typeface="Arial" panose="020B0604020202020204" pitchFamily="34" charset="0"/>
              <a:buChar char="•"/>
              <a:defRPr/>
            </a:pPr>
            <a:r>
              <a:rPr lang="en-GB" sz="2400" dirty="0"/>
              <a:t>Financial support for the work of Christ and the for the relief of poverty</a:t>
            </a:r>
          </a:p>
          <a:p>
            <a:pPr eaLnBrk="1" hangingPunct="1">
              <a:defRPr/>
            </a:pPr>
            <a:endParaRPr lang="en-GB" sz="1000" dirty="0"/>
          </a:p>
          <a:p>
            <a:pPr eaLnBrk="1" fontAlgn="ctr" hangingPunct="1">
              <a:buFont typeface="Arial" panose="020B0604020202020204" pitchFamily="34" charset="0"/>
              <a:buChar char="•"/>
              <a:defRPr/>
            </a:pPr>
            <a:r>
              <a:rPr lang="en-GB" sz="2800" b="1" dirty="0"/>
              <a:t>God Receives the Glory </a:t>
            </a:r>
            <a:r>
              <a:rPr lang="en-GB" sz="2800" dirty="0"/>
              <a:t>– We gratefully give him all the credit for our success</a:t>
            </a:r>
          </a:p>
          <a:p>
            <a:pPr eaLnBrk="1" fontAlgn="ctr" hangingPunct="1">
              <a:buFont typeface="Arial" panose="020B0604020202020204" pitchFamily="34" charset="0"/>
              <a:buChar char="•"/>
              <a:defRPr/>
            </a:pPr>
            <a:endParaRPr lang="en-GB" sz="2800" dirty="0"/>
          </a:p>
          <a:p>
            <a:pPr marL="0" indent="0" eaLnBrk="1" hangingPunct="1">
              <a:buFontTx/>
              <a:buNone/>
              <a:defRPr/>
            </a:pPr>
            <a:endParaRPr lang="en-GB" sz="2800" dirty="0"/>
          </a:p>
          <a:p>
            <a:pPr eaLnBrk="1" hangingPunct="1">
              <a:defRPr/>
            </a:pPr>
            <a:endParaRPr lang="en-US" altLang="en-US" sz="2800" dirty="0"/>
          </a:p>
        </p:txBody>
      </p:sp>
      <p:sp>
        <p:nvSpPr>
          <p:cNvPr id="32772" name="Slide Number Placeholder 2">
            <a:extLst>
              <a:ext uri="{FF2B5EF4-FFF2-40B4-BE49-F238E27FC236}">
                <a16:creationId xmlns:a16="http://schemas.microsoft.com/office/drawing/2014/main" id="{F4585072-A632-4553-A8BA-FADB9ECB1AE5}"/>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5AB4E3D-D1A2-47C9-9C3D-109EDBCB393B}" type="slidenum">
              <a:rPr lang="es-ES" altLang="en-US"/>
              <a:pPr/>
              <a:t>8</a:t>
            </a:fld>
            <a:endParaRPr lang="es-ES"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a:extLst>
            <a:ext uri="{FF2B5EF4-FFF2-40B4-BE49-F238E27FC236}">
              <a16:creationId xmlns:a16="http://schemas.microsoft.com/office/drawing/2014/main" id="{DC706955-7BAA-638A-3D9A-BC6BDD23C21C}"/>
            </a:ext>
          </a:extLst>
        </p:cNvPr>
        <p:cNvGrpSpPr/>
        <p:nvPr/>
      </p:nvGrpSpPr>
      <p:grpSpPr>
        <a:xfrm>
          <a:off x="0" y="0"/>
          <a:ext cx="0" cy="0"/>
          <a:chOff x="0" y="0"/>
          <a:chExt cx="0" cy="0"/>
        </a:xfrm>
      </p:grpSpPr>
      <p:sp>
        <p:nvSpPr>
          <p:cNvPr id="28674" name="Rectangle 2">
            <a:extLst>
              <a:ext uri="{FF2B5EF4-FFF2-40B4-BE49-F238E27FC236}">
                <a16:creationId xmlns:a16="http://schemas.microsoft.com/office/drawing/2014/main" id="{C0440376-66AE-F67E-72AA-18CEAF8B576A}"/>
              </a:ext>
            </a:extLst>
          </p:cNvPr>
          <p:cNvSpPr>
            <a:spLocks noGrp="1" noChangeArrowheads="1"/>
          </p:cNvSpPr>
          <p:nvPr>
            <p:ph type="title"/>
          </p:nvPr>
        </p:nvSpPr>
        <p:spPr>
          <a:xfrm>
            <a:off x="1908175" y="1"/>
            <a:ext cx="6994525" cy="1268760"/>
          </a:xfrm>
        </p:spPr>
        <p:txBody>
          <a:bodyPr/>
          <a:lstStyle/>
          <a:p>
            <a:pPr eaLnBrk="1" hangingPunct="1"/>
            <a:r>
              <a:rPr lang="en-US" altLang="en-US" b="1" dirty="0">
                <a:solidFill>
                  <a:srgbClr val="FF0000"/>
                </a:solidFill>
              </a:rPr>
              <a:t>Today: Our DNA – 2</a:t>
            </a:r>
            <a:br>
              <a:rPr lang="en-US" altLang="en-US" b="1" dirty="0">
                <a:solidFill>
                  <a:srgbClr val="FF0000"/>
                </a:solidFill>
              </a:rPr>
            </a:br>
            <a:r>
              <a:rPr lang="en-US" altLang="en-US" sz="3200" b="1" dirty="0">
                <a:solidFill>
                  <a:srgbClr val="0000FF"/>
                </a:solidFill>
              </a:rPr>
              <a:t>Revelation</a:t>
            </a:r>
          </a:p>
        </p:txBody>
      </p:sp>
      <p:sp>
        <p:nvSpPr>
          <p:cNvPr id="146435" name="Rectangle 3">
            <a:extLst>
              <a:ext uri="{FF2B5EF4-FFF2-40B4-BE49-F238E27FC236}">
                <a16:creationId xmlns:a16="http://schemas.microsoft.com/office/drawing/2014/main" id="{F6888E98-BE9A-13C8-7C09-9CA0AA9EB4E7}"/>
              </a:ext>
            </a:extLst>
          </p:cNvPr>
          <p:cNvSpPr>
            <a:spLocks noGrp="1" noChangeArrowheads="1"/>
          </p:cNvSpPr>
          <p:nvPr>
            <p:ph type="body" idx="1"/>
          </p:nvPr>
        </p:nvSpPr>
        <p:spPr>
          <a:xfrm>
            <a:off x="1763713" y="1412776"/>
            <a:ext cx="7138987" cy="4832449"/>
          </a:xfrm>
        </p:spPr>
        <p:txBody>
          <a:bodyPr/>
          <a:lstStyle/>
          <a:p>
            <a:pPr eaLnBrk="1" fontAlgn="ctr" hangingPunct="1">
              <a:buFont typeface="Arial" panose="020B0604020202020204" pitchFamily="34" charset="0"/>
              <a:buChar char="•"/>
              <a:defRPr/>
            </a:pPr>
            <a:r>
              <a:rPr lang="en-GB" sz="2800" b="1" dirty="0"/>
              <a:t>Hearing the Voice of God</a:t>
            </a:r>
            <a:r>
              <a:rPr lang="en-GB" sz="2800" dirty="0"/>
              <a:t> through his Spirit in us - intentionally listening and then obeying</a:t>
            </a:r>
          </a:p>
          <a:p>
            <a:pPr marL="0" indent="0" eaLnBrk="1" fontAlgn="ctr" hangingPunct="1">
              <a:buNone/>
              <a:defRPr/>
            </a:pPr>
            <a:endParaRPr lang="en-GB" sz="2800" dirty="0"/>
          </a:p>
          <a:p>
            <a:pPr eaLnBrk="1" fontAlgn="ctr" hangingPunct="1">
              <a:buFont typeface="Arial" panose="020B0604020202020204" pitchFamily="34" charset="0"/>
              <a:buChar char="•"/>
              <a:defRPr/>
            </a:pPr>
            <a:r>
              <a:rPr lang="en-GB" sz="2800" b="1" dirty="0"/>
              <a:t>The Bible is True and Inspired</a:t>
            </a:r>
            <a:r>
              <a:rPr lang="en-GB" sz="2800" dirty="0"/>
              <a:t> - To guide and teach us what living with Jesus is all about</a:t>
            </a:r>
          </a:p>
          <a:p>
            <a:pPr eaLnBrk="1" fontAlgn="ctr" hangingPunct="1">
              <a:buFont typeface="Arial" panose="020B0604020202020204" pitchFamily="34" charset="0"/>
              <a:buChar char="•"/>
              <a:defRPr/>
            </a:pPr>
            <a:endParaRPr lang="en-GB" sz="2800" dirty="0"/>
          </a:p>
          <a:p>
            <a:pPr eaLnBrk="1" fontAlgn="ctr" hangingPunct="1">
              <a:buFont typeface="Arial" panose="020B0604020202020204" pitchFamily="34" charset="0"/>
              <a:buChar char="•"/>
              <a:defRPr/>
            </a:pPr>
            <a:r>
              <a:rPr lang="en-GB" sz="2800" b="1" dirty="0"/>
              <a:t>Body Ministry - </a:t>
            </a:r>
            <a:r>
              <a:rPr lang="en-GB" sz="2800" dirty="0"/>
              <a:t>Each one of us expressing the gifts of the Spirit for the good of God’s people</a:t>
            </a:r>
          </a:p>
          <a:p>
            <a:pPr marL="0" indent="0" eaLnBrk="1" hangingPunct="1">
              <a:buFontTx/>
              <a:buNone/>
              <a:defRPr/>
            </a:pPr>
            <a:endParaRPr lang="en-GB" sz="2800" dirty="0"/>
          </a:p>
          <a:p>
            <a:pPr eaLnBrk="1" hangingPunct="1">
              <a:defRPr/>
            </a:pPr>
            <a:endParaRPr lang="en-US" altLang="en-US" sz="2800" dirty="0"/>
          </a:p>
        </p:txBody>
      </p:sp>
      <p:sp>
        <p:nvSpPr>
          <p:cNvPr id="28676" name="Slide Number Placeholder 2">
            <a:extLst>
              <a:ext uri="{FF2B5EF4-FFF2-40B4-BE49-F238E27FC236}">
                <a16:creationId xmlns:a16="http://schemas.microsoft.com/office/drawing/2014/main" id="{E15ED679-7D6C-359B-1397-5BAC46A2F680}"/>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638D4AF-F373-4473-AB32-3EEE98BEC569}" type="slidenum">
              <a:rPr lang="es-ES" altLang="en-US"/>
              <a:pPr/>
              <a:t>9</a:t>
            </a:fld>
            <a:endParaRPr lang="es-ES" altLang="en-US"/>
          </a:p>
        </p:txBody>
      </p:sp>
    </p:spTree>
    <p:extLst>
      <p:ext uri="{BB962C8B-B14F-4D97-AF65-F5344CB8AC3E}">
        <p14:creationId xmlns:p14="http://schemas.microsoft.com/office/powerpoint/2010/main" val="3869385927"/>
      </p:ext>
    </p:extLst>
  </p:cSld>
  <p:clrMapOvr>
    <a:masterClrMapping/>
  </p:clrMapOvr>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6774</TotalTime>
  <Words>4175</Words>
  <Application>Microsoft Office PowerPoint</Application>
  <PresentationFormat>On-screen Show (4:3)</PresentationFormat>
  <Paragraphs>241</Paragraphs>
  <Slides>20</Slides>
  <Notes>20</Notes>
  <HiddenSlides>0</HiddenSlides>
  <MMClips>0</MMClips>
  <ScaleCrop>false</ScaleCrop>
  <HeadingPairs>
    <vt:vector size="4" baseType="variant">
      <vt:variant>
        <vt:lpstr>Theme</vt:lpstr>
      </vt:variant>
      <vt:variant>
        <vt:i4>2</vt:i4>
      </vt:variant>
      <vt:variant>
        <vt:lpstr>Slide Titles</vt:lpstr>
      </vt:variant>
      <vt:variant>
        <vt:i4>20</vt:i4>
      </vt:variant>
    </vt:vector>
  </HeadingPairs>
  <TitlesOfParts>
    <vt:vector size="22" baseType="lpstr">
      <vt:lpstr>Diseño predeterminado</vt:lpstr>
      <vt:lpstr>1_Diseño predeterminado</vt:lpstr>
      <vt:lpstr>TCF’s DNA 2025  Part 2 (of 4)</vt:lpstr>
      <vt:lpstr>What is TCF’s DNA?</vt:lpstr>
      <vt:lpstr>Other Aspects of Identity</vt:lpstr>
      <vt:lpstr>Other Stuff!</vt:lpstr>
      <vt:lpstr>Our DNA – 1 Gathering Together</vt:lpstr>
      <vt:lpstr>Our DNA – 2 Revelation</vt:lpstr>
      <vt:lpstr>Our DNA – 3 Corporate Identity</vt:lpstr>
      <vt:lpstr>Our DNA – 4 Key Attitudes</vt:lpstr>
      <vt:lpstr>Today: Our DNA – 2 Revelation</vt:lpstr>
      <vt:lpstr>Hearing God’s Voice…</vt:lpstr>
      <vt:lpstr>Hearing God’s Voice…</vt:lpstr>
      <vt:lpstr>The Bible is True and Inspired</vt:lpstr>
      <vt:lpstr>The Bible is True and Inspired</vt:lpstr>
      <vt:lpstr>Body Ministry…</vt:lpstr>
      <vt:lpstr>Body Ministry…</vt:lpstr>
      <vt:lpstr>Body Ministry…</vt:lpstr>
      <vt:lpstr>Testing Body Ministry…</vt:lpstr>
      <vt:lpstr>Today: Our DNA – 2 Revelation</vt:lpstr>
      <vt:lpstr>Challenges: Our DNA – 2 Revelation</vt:lpstr>
      <vt:lpstr>TCF’s DNA – END of Part 2</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Mariajose</dc:creator>
  <cp:lastModifiedBy>Andy Acreman</cp:lastModifiedBy>
  <cp:revision>662</cp:revision>
  <dcterms:created xsi:type="dcterms:W3CDTF">2010-05-23T14:28:12Z</dcterms:created>
  <dcterms:modified xsi:type="dcterms:W3CDTF">2025-03-30T13:03:17Z</dcterms:modified>
</cp:coreProperties>
</file>